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Lst>
  <p:notesMasterIdLst>
    <p:notesMasterId r:id="rId15"/>
  </p:notesMasterIdLst>
  <p:sldSz cx="12191695" cy="6858000"/>
  <p:notesSz cx="6858000" cy="12191695"/>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Introduction" id="{9597468b-2dcd-e57e-2457-9bc1e5562011}">
          <p14:sldIdLst>
            <p14:sldId id="256"/>
            <p14:sldId id="257"/>
            <p14:sldId id="258"/>
            <p14:sldId id="259"/>
          </p14:sldIdLst>
        </p14:section>
        <p14:section name="Platform" id="{2dc2b3d5-bb73-be42-f931-9ce822d4cb7b}">
          <p14:sldIdLst>
            <p14:sldId id="260"/>
            <p14:sldId id="261"/>
            <p14:sldId id="262"/>
          </p14:sldIdLst>
        </p14:section>
        <p14:section name="Delivery and tracking" id="{7239db90-9315-9598-5810-47d388cb9fdf}">
          <p14:sldIdLst>
            <p14:sldId id="263"/>
            <p14:sldId id="264"/>
            <p14:sldId id="265"/>
          </p14:sldIdLst>
        </p14:section>
        <p14:section name="Next steps" id="{545d0ad4-2d89-8e06-951e-f44b2cf48b92}">
          <p14:sldIdLst>
            <p14:sldId id="266"/>
            <p14:sldId id="267"/>
            <p14:sldId id="268"/>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notesMaster" Target="notesMasters/notesMaster1.xml"/><Relationship Id="rId16" Type="http://schemas.openxmlformats.org/officeDocument/2006/relationships/presProps" Target="presProps.xml"/><Relationship Id="rId17" Type="http://schemas.openxmlformats.org/officeDocument/2006/relationships/viewProps" Target="viewProps.xml"/><Relationship Id="rId18" Type="http://schemas.openxmlformats.org/officeDocument/2006/relationships/theme" Target="theme/theme1.xml"/><Relationship Id="rId19"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Ziora's Learning Management System is part of Workforce One. This overview covers how learning is administered, delivered, assigned and tracked for compliance.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Nine topics: who Ziora is, what makes the LMS different, how it is structured, how content reaches learners, and how training is assigned, completed and audited. We finish with your requirements.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Ziora was established in 2024. Workforce One puts recruiting, onboarding, learning, performance, skills and succession on one employee record, with learning at the core.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Three differences: one integrated platform, a leadership team with more than 100 combined years in LMS and talent management, and implementation in about four weeks. The table compares Ziora with a typical LMS across the platform, going live, support for people, adherence to readiness and the client experience.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Everything in the LMS is built from people and structure, the learning you deliver, and how you evaluate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Groups find learners with rules. Different rules combine with AND; several values in one rule combine with OR. Membership updates as people change jobs or organizations, and groups drive both visibility and assignments.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Online courses, instructor-led and virtual classes, and additional learning such as programs, assessments, checklists, self-reported training, diplomas, certifications and skills.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Assign by user, job, organization or group, as required or recommended. Administrators use the Assigned Training Summary, managers the Team Dashboard, and learners the Learning Dashboard.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Learners see courses through their groups and either get assigned or register themselves, then launch from the Learning Dashboard. Learners must belong to the course's group to launch and complete it, even when assigned directly.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Tracking, e-signatures, checklists, versioning, notifications, exceptions such as waivers and extensions, audit trails, standard and ad hoc reporting, and GDPR purging.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Use this slide to capture the current LMS, whether this is a replacement or a first implementation, the capabilities that matter most, and the top three priorities with an owner.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System overview shows how the LMS is used right now: active users, divisions, jobs with required training, courses, programs and completions with their change against the previous period, the active share of each population, and daily learners, launches and completions.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Offer a demo mapped to their courses, roles and compliance needs, or the 10-question health check.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image" Target="../media/Cover-image-2.png"/><Relationship Id="rId3"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image" Target="../media/image-1004-1.png"/><Relationship Id="rId2" Type="http://schemas.openxmlformats.org/officeDocument/2006/relationships/image" Target="../media/Closing-image-2.png"/><Relationship Id="rId3"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Cove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Logo chip"/>
          <p:cNvSpPr/>
          <p:nvPr/>
        </p:nvSpPr>
        <p:spPr>
          <a:xfrm>
            <a:off x="548640" y="502920"/>
            <a:ext cx="2148840" cy="749808"/>
          </a:xfrm>
          <a:prstGeom prst="rect">
            <a:avLst>
              <a:gd name="adj" fmla="val 12195"/>
            </a:avLst>
          </a:prstGeom>
          <a:solidFill>
            <a:schemeClr val="bg1"/>
          </a:solidFill>
          <a:ln/>
        </p:spPr>
      </p:sp>
      <p:pic>
        <p:nvPicPr>
          <p:cNvPr id="3" name="Ziora logo" descr="C:\Ziora\Source\ZioraWebsiteNew\ziorawebsite\public\assets\ZioraLogo_withtransparentBackground.png">    </p:cNvPr>
          <p:cNvPicPr>
            <a:picLocks noChangeAspect="1"/>
          </p:cNvPicPr>
          <p:nvPr/>
        </p:nvPicPr>
        <p:blipFill>
          <a:blip r:embed="rId1"/>
          <a:stretch>
            <a:fillRect/>
          </a:stretch>
        </p:blipFill>
        <p:spPr>
          <a:xfrm>
            <a:off x="685800" y="566928"/>
            <a:ext cx="1874520" cy="621792"/>
          </a:xfrm>
          <a:prstGeom prst="rect">
            <a:avLst/>
          </a:prstGeom>
        </p:spPr>
      </p:pic>
      <p:sp>
        <p:nvSpPr>
          <p:cNvPr id="4" name="Text 1"/>
          <p:cNvSpPr/>
          <p:nvPr>
            <p:ph idx="102" type="title" hasCustomPrompt="1"/>
          </p:nvPr>
        </p:nvSpPr>
        <p:spPr>
          <a:xfrm>
            <a:off x="548640" y="1828800"/>
            <a:ext cx="7498080" cy="2194560"/>
          </a:xfrm>
          <a:prstGeom prst="rect">
            <a:avLst/>
          </a:prstGeom>
          <a:noFill/>
          <a:ln/>
        </p:spPr>
        <p:txBody>
          <a:bodyPr wrap="square" rtlCol="0"/>
          <a:lstStyle>
            <a:lvl1pPr algn="l" indent="0" marL="0">
              <a:buNone/>
              <a:defRPr lang="en-US" sz="5400" b="1" dirty="0">
                <a:solidFill>
                  <a:srgbClr val="FFFFFF"/>
                </a:solidFill>
                <a:latin typeface="Arial" pitchFamily="34" charset="0"/>
                <a:ea typeface="Arial" pitchFamily="34" charset="-122"/>
                <a:cs typeface="Arial" pitchFamily="34" charset="-120"/>
              </a:defRPr>
            </a:lvl1pPr>
          </a:lstStyle>
          <a:p>
            <a:pPr algn="l" indent="0" marL="0">
              <a:buNone/>
            </a:pPr>
            <a:endParaRPr lang="en-US" sz="5400" dirty="0"/>
          </a:p>
        </p:txBody>
      </p:sp>
      <p:sp>
        <p:nvSpPr>
          <p:cNvPr id="5" name="Text 1"/>
          <p:cNvSpPr/>
          <p:nvPr>
            <p:ph idx="103" type="body" hasCustomPrompt="1"/>
          </p:nvPr>
        </p:nvSpPr>
        <p:spPr>
          <a:xfrm>
            <a:off x="548640" y="4160520"/>
            <a:ext cx="6400800" cy="822960"/>
          </a:xfrm>
          <a:prstGeom prst="rect">
            <a:avLst/>
          </a:prstGeom>
          <a:noFill/>
          <a:ln/>
        </p:spPr>
        <p:txBody>
          <a:bodyPr wrap="square" rtlCol="0"/>
          <a:lstStyle>
            <a:lvl1pPr algn="l" indent="0" marL="0">
              <a:buNone/>
              <a:defRPr lang="en-US" sz="2000" dirty="0">
                <a:solidFill>
                  <a:srgbClr val="E8ECF2"/>
                </a:solidFill>
                <a:latin typeface="Calibri" pitchFamily="34" charset="0"/>
                <a:ea typeface="Calibri" pitchFamily="34" charset="-122"/>
                <a:cs typeface="Calibri" pitchFamily="34" charset="-120"/>
              </a:defRPr>
            </a:lvl1pPr>
          </a:lstStyle>
          <a:p>
            <a:pPr algn="l" indent="0" marL="0">
              <a:buNone/>
            </a:pPr>
            <a:endParaRPr lang="en-US" sz="2000" dirty="0"/>
          </a:p>
        </p:txBody>
      </p:sp>
      <p:sp>
        <p:nvSpPr>
          <p:cNvPr id="6" name="Kicker rule"/>
          <p:cNvSpPr/>
          <p:nvPr/>
        </p:nvSpPr>
        <p:spPr>
          <a:xfrm>
            <a:off x="548640" y="5916168"/>
            <a:ext cx="2011680" cy="36576"/>
          </a:xfrm>
          <a:prstGeom prst="rect">
            <a:avLst/>
          </a:prstGeom>
          <a:solidFill>
            <a:schemeClr val="accent2"/>
          </a:solidFill>
          <a:ln/>
        </p:spPr>
      </p:sp>
      <p:sp>
        <p:nvSpPr>
          <p:cNvPr id="7" name="Kicker"/>
          <p:cNvSpPr/>
          <p:nvPr/>
        </p:nvSpPr>
        <p:spPr>
          <a:xfrm>
            <a:off x="2743200" y="5788152"/>
            <a:ext cx="3657600" cy="292608"/>
          </a:xfrm>
          <a:prstGeom prst="rect">
            <a:avLst/>
          </a:prstGeom>
          <a:noFill/>
          <a:ln/>
        </p:spPr>
        <p:txBody>
          <a:bodyPr wrap="square" lIns="0" tIns="0" rIns="0" bIns="0" rtlCol="0" anchor="ctr"/>
          <a:lstStyle/>
          <a:p>
            <a:pPr indent="0" marL="0">
              <a:buNone/>
            </a:pPr>
            <a:r>
              <a:rPr lang="en-US" sz="1100" b="1" spc="400" kern="0" dirty="0">
                <a:solidFill>
                  <a:srgbClr val="FFFFFF"/>
                </a:solidFill>
                <a:latin typeface="Arial" pitchFamily="34" charset="0"/>
                <a:ea typeface="Arial" pitchFamily="34" charset="-122"/>
                <a:cs typeface="Arial" pitchFamily="34" charset="-120"/>
              </a:rPr>
              <a:t>LMS OVERVIEW</a:t>
            </a:r>
            <a:endParaRPr lang="en-US" sz="1100" dirty="0"/>
          </a:p>
        </p:txBody>
      </p:sp>
      <p:sp>
        <p:nvSpPr>
          <p:cNvPr id="8" name="Slide number tab"/>
          <p:cNvSpPr/>
          <p:nvPr/>
        </p:nvSpPr>
        <p:spPr>
          <a:xfrm>
            <a:off x="11624767" y="6254496"/>
            <a:ext cx="566928" cy="329184"/>
          </a:xfrm>
          <a:prstGeom prst="rect">
            <a:avLst/>
          </a:prstGeom>
          <a:solidFill>
            <a:schemeClr val="accent1"/>
          </a:solidFill>
          <a:ln/>
        </p:spPr>
      </p:sp>
      <p:sp>
        <p:nvSpPr>
          <p:cNvPr id="25" name="Slide Number Placeholder 0"/>
          <p:cNvSpPr>
            <a:spLocks noGrp="1"/>
          </p:cNvSpPr>
          <p:nvPr>
            <p:ph type="sldNum" sz="quarter" idx="4294967295"/>
          </p:nvPr>
        </p:nvSpPr>
        <p:spPr>
          <a:xfrm>
            <a:off x="11643055" y="6254496"/>
            <a:ext cx="502920" cy="329184"/>
          </a:xfrm>
          <a:prstGeom prst="rect">
            <a:avLst/>
          </a:prstGeom>
          <a:extLst>
            <a:ext uri="{C572A759-6A51-4108-AA02-DFA0A04FC94B}">
              <ma14:wrappingTextBoxFlag xmlns:ma14="http://schemas.microsoft.com/office/mac/drawingml/2011/main" val="0"/>
            </a:ext>
          </a:extLst>
        </p:spPr>
        <p:txBody>
          <a:bodyPr anchor="ctr"/>
          <a:lstStyle>
            <a:lvl1pPr>
              <a:defRPr sz="1100">
                <a:solidFill>
                  <a:srgbClr val="FFFFFF"/>
                </a:solidFill>
                <a:latin typeface="Arial"/>
                <a:ea typeface="Arial"/>
                <a:cs typeface="Arial"/>
              </a:defRPr>
            </a:lvl1pPr>
          </a:lstStyle>
          <a:p>
            <a:pPr algn="ctr"/>
            <a:fld id="{F7021451-1387-4CA6-816F-3879F97B5CBC}" type="slidenum">
              <a:rPr b="1" lang="en-US"/>
              <a:t>1002</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Content">
    <p:bg>
      <p:bgPr>
        <a:solidFill>
          <a:schemeClr val="bg1"/>
        </a:solidFill>
      </p:bgPr>
    </p:bg>
    <p:spTree>
      <p:nvGrpSpPr>
        <p:cNvPr id="1" name=""/>
        <p:cNvGrpSpPr/>
        <p:nvPr/>
      </p:nvGrpSpPr>
      <p:grpSpPr>
        <a:xfrm>
          <a:off x="0" y="0"/>
          <a:ext cx="0" cy="0"/>
          <a:chOff x="0" y="0"/>
          <a:chExt cx="0" cy="0"/>
        </a:xfrm>
      </p:grpSpPr>
      <p:pic>
        <p:nvPicPr>
          <p:cNvPr id="2" name="Top line" descr="preencoded.png">    </p:cNvPr>
          <p:cNvPicPr>
            <a:picLocks noChangeAspect="1"/>
          </p:cNvPicPr>
          <p:nvPr/>
        </p:nvPicPr>
        <p:blipFill>
          <a:blip r:embed="rId1"/>
          <a:stretch>
            <a:fillRect/>
          </a:stretch>
        </p:blipFill>
        <p:spPr>
          <a:xfrm>
            <a:off x="0" y="0"/>
            <a:ext cx="12191695" cy="45720"/>
          </a:xfrm>
          <a:prstGeom prst="rect">
            <a:avLst/>
          </a:prstGeom>
        </p:spPr>
      </p:pic>
      <p:sp>
        <p:nvSpPr>
          <p:cNvPr id="3" name="Text 0"/>
          <p:cNvSpPr/>
          <p:nvPr>
            <p:ph idx="101" type="title" hasCustomPrompt="1"/>
          </p:nvPr>
        </p:nvSpPr>
        <p:spPr>
          <a:xfrm>
            <a:off x="548640" y="749808"/>
            <a:ext cx="11094415" cy="640080"/>
          </a:xfrm>
          <a:prstGeom prst="rect">
            <a:avLst/>
          </a:prstGeom>
          <a:noFill/>
          <a:ln/>
        </p:spPr>
        <p:txBody>
          <a:bodyPr wrap="square" rtlCol="0"/>
          <a:lstStyle>
            <a:lvl1pPr algn="l" indent="0" marL="0">
              <a:buNone/>
              <a:defRPr lang="en-US" sz="3000" b="1" dirty="0">
                <a:solidFill>
                  <a:schemeClr val="tx1"/>
                </a:solidFill>
                <a:latin typeface="Arial" pitchFamily="34" charset="0"/>
                <a:ea typeface="Arial" pitchFamily="34" charset="-122"/>
                <a:cs typeface="Arial" pitchFamily="34" charset="-120"/>
              </a:defRPr>
            </a:lvl1pPr>
          </a:lstStyle>
          <a:p>
            <a:pPr algn="l" indent="0" marL="0">
              <a:buNone/>
            </a:pPr>
            <a:endParaRPr lang="en-US" sz="3000" dirty="0"/>
          </a:p>
        </p:txBody>
      </p:sp>
      <p:sp>
        <p:nvSpPr>
          <p:cNvPr id="4" name="Text 0"/>
          <p:cNvSpPr/>
          <p:nvPr>
            <p:ph idx="102" type="body" hasCustomPrompt="1"/>
          </p:nvPr>
        </p:nvSpPr>
        <p:spPr>
          <a:xfrm>
            <a:off x="548640" y="1389888"/>
            <a:ext cx="11094415" cy="457200"/>
          </a:xfrm>
          <a:prstGeom prst="rect">
            <a:avLst/>
          </a:prstGeom>
          <a:noFill/>
          <a:ln/>
        </p:spPr>
        <p:txBody>
          <a:bodyPr wrap="square" rtlCol="0"/>
          <a:lstStyle>
            <a:lvl1pPr algn="l" indent="0" marL="0">
              <a:buNone/>
              <a:defRPr lang="en-US" sz="1500" dirty="0">
                <a:solidFill>
                  <a:srgbClr val="4C5562"/>
                </a:solidFill>
                <a:latin typeface="Calibri" pitchFamily="34" charset="0"/>
                <a:ea typeface="Calibri" pitchFamily="34" charset="-122"/>
                <a:cs typeface="Calibri" pitchFamily="34" charset="-120"/>
              </a:defRPr>
            </a:lvl1pPr>
          </a:lstStyle>
          <a:p>
            <a:pPr algn="l" indent="0" marL="0">
              <a:buNone/>
            </a:pPr>
            <a:endParaRPr lang="en-US" sz="1500" dirty="0"/>
          </a:p>
        </p:txBody>
      </p:sp>
      <p:sp>
        <p:nvSpPr>
          <p:cNvPr id="5" name="Slide number tab"/>
          <p:cNvSpPr/>
          <p:nvPr/>
        </p:nvSpPr>
        <p:spPr>
          <a:xfrm>
            <a:off x="11624767" y="6254496"/>
            <a:ext cx="566928" cy="329184"/>
          </a:xfrm>
          <a:prstGeom prst="rect">
            <a:avLst/>
          </a:prstGeom>
          <a:solidFill>
            <a:schemeClr val="accent1"/>
          </a:solidFill>
          <a:ln/>
        </p:spPr>
      </p:sp>
      <p:sp>
        <p:nvSpPr>
          <p:cNvPr id="25" name="Slide Number Placeholder 0"/>
          <p:cNvSpPr>
            <a:spLocks noGrp="1"/>
          </p:cNvSpPr>
          <p:nvPr>
            <p:ph type="sldNum" sz="quarter" idx="4294967295"/>
          </p:nvPr>
        </p:nvSpPr>
        <p:spPr>
          <a:xfrm>
            <a:off x="11643055" y="6254496"/>
            <a:ext cx="502920" cy="329184"/>
          </a:xfrm>
          <a:prstGeom prst="rect">
            <a:avLst/>
          </a:prstGeom>
          <a:extLst>
            <a:ext uri="{C572A759-6A51-4108-AA02-DFA0A04FC94B}">
              <ma14:wrappingTextBoxFlag xmlns:ma14="http://schemas.microsoft.com/office/mac/drawingml/2011/main" val="0"/>
            </a:ext>
          </a:extLst>
        </p:spPr>
        <p:txBody>
          <a:bodyPr anchor="ctr"/>
          <a:lstStyle>
            <a:lvl1pPr>
              <a:defRPr sz="1100">
                <a:solidFill>
                  <a:srgbClr val="FFFFFF"/>
                </a:solidFill>
                <a:latin typeface="Arial"/>
                <a:ea typeface="Arial"/>
                <a:cs typeface="Arial"/>
              </a:defRPr>
            </a:lvl1pPr>
          </a:lstStyle>
          <a:p>
            <a:pPr algn="ctr"/>
            <a:fld id="{F7021451-1387-4CA6-816F-3879F97B5CBC}" type="slidenum">
              <a:rPr b="1"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Closing">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Logo chip"/>
          <p:cNvSpPr/>
          <p:nvPr/>
        </p:nvSpPr>
        <p:spPr>
          <a:xfrm>
            <a:off x="548640" y="502920"/>
            <a:ext cx="2148840" cy="749808"/>
          </a:xfrm>
          <a:prstGeom prst="rect">
            <a:avLst>
              <a:gd name="adj" fmla="val 12195"/>
            </a:avLst>
          </a:prstGeom>
          <a:solidFill>
            <a:schemeClr val="bg1"/>
          </a:solidFill>
          <a:ln/>
        </p:spPr>
      </p:sp>
      <p:pic>
        <p:nvPicPr>
          <p:cNvPr id="3" name="Ziora logo" descr="C:\Ziora\Source\ZioraWebsiteNew\ziorawebsite\public\assets\ZioraLogo_withtransparentBackground.png">    </p:cNvPr>
          <p:cNvPicPr>
            <a:picLocks noChangeAspect="1"/>
          </p:cNvPicPr>
          <p:nvPr/>
        </p:nvPicPr>
        <p:blipFill>
          <a:blip r:embed="rId1"/>
          <a:stretch>
            <a:fillRect/>
          </a:stretch>
        </p:blipFill>
        <p:spPr>
          <a:xfrm>
            <a:off x="685800" y="566928"/>
            <a:ext cx="1874520" cy="621792"/>
          </a:xfrm>
          <a:prstGeom prst="rect">
            <a:avLst/>
          </a:prstGeom>
        </p:spPr>
      </p:pic>
      <p:sp>
        <p:nvSpPr>
          <p:cNvPr id="4" name="Text 1"/>
          <p:cNvSpPr/>
          <p:nvPr>
            <p:ph idx="102" type="title" hasCustomPrompt="1"/>
          </p:nvPr>
        </p:nvSpPr>
        <p:spPr>
          <a:xfrm>
            <a:off x="548640" y="1554480"/>
            <a:ext cx="6766560" cy="1188720"/>
          </a:xfrm>
          <a:prstGeom prst="rect">
            <a:avLst/>
          </a:prstGeom>
          <a:noFill/>
          <a:ln/>
        </p:spPr>
        <p:txBody>
          <a:bodyPr wrap="square" rtlCol="0"/>
          <a:lstStyle>
            <a:lvl1pPr algn="l" indent="0" marL="0">
              <a:buNone/>
              <a:defRPr lang="en-US" sz="3600" b="1" dirty="0">
                <a:solidFill>
                  <a:srgbClr val="FFFFFF"/>
                </a:solidFill>
                <a:latin typeface="Arial" pitchFamily="34" charset="0"/>
                <a:ea typeface="Arial" pitchFamily="34" charset="-122"/>
                <a:cs typeface="Arial" pitchFamily="34" charset="-120"/>
              </a:defRPr>
            </a:lvl1pPr>
          </a:lstStyle>
          <a:p>
            <a:pPr algn="l" indent="0" marL="0">
              <a:buNone/>
            </a:pPr>
            <a:endParaRPr lang="en-US" sz="3600" dirty="0"/>
          </a:p>
        </p:txBody>
      </p:sp>
      <p:sp>
        <p:nvSpPr>
          <p:cNvPr id="5" name="Slide number tab"/>
          <p:cNvSpPr/>
          <p:nvPr/>
        </p:nvSpPr>
        <p:spPr>
          <a:xfrm>
            <a:off x="11624767" y="6254496"/>
            <a:ext cx="566928" cy="329184"/>
          </a:xfrm>
          <a:prstGeom prst="rect">
            <a:avLst/>
          </a:prstGeom>
          <a:solidFill>
            <a:schemeClr val="accent1"/>
          </a:solidFill>
          <a:ln/>
        </p:spPr>
      </p:sp>
      <p:sp>
        <p:nvSpPr>
          <p:cNvPr id="25" name="Slide Number Placeholder 0"/>
          <p:cNvSpPr>
            <a:spLocks noGrp="1"/>
          </p:cNvSpPr>
          <p:nvPr>
            <p:ph type="sldNum" sz="quarter" idx="4294967295"/>
          </p:nvPr>
        </p:nvSpPr>
        <p:spPr>
          <a:xfrm>
            <a:off x="11643055" y="6254496"/>
            <a:ext cx="502920" cy="329184"/>
          </a:xfrm>
          <a:prstGeom prst="rect">
            <a:avLst/>
          </a:prstGeom>
          <a:extLst>
            <a:ext uri="{C572A759-6A51-4108-AA02-DFA0A04FC94B}">
              <ma14:wrappingTextBoxFlag xmlns:ma14="http://schemas.microsoft.com/office/mac/drawingml/2011/main" val="0"/>
            </a:ext>
          </a:extLst>
        </p:spPr>
        <p:txBody>
          <a:bodyPr anchor="ctr"/>
          <a:lstStyle>
            <a:lvl1pPr>
              <a:defRPr sz="1100">
                <a:solidFill>
                  <a:srgbClr val="FFFFFF"/>
                </a:solidFill>
                <a:latin typeface="Arial"/>
                <a:ea typeface="Arial"/>
                <a:cs typeface="Arial"/>
              </a:defRPr>
            </a:lvl1pPr>
          </a:lstStyle>
          <a:p>
            <a:pPr algn="ctr"/>
            <a:fld id="{F7021451-1387-4CA6-816F-3879F97B5CBC}" type="slidenum">
              <a:rPr b="1" lang="en-US"/>
              <a:t>1004</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1643055" y="6254496"/>
            <a:ext cx="502920" cy="329184"/>
          </a:xfrm>
          <a:prstGeom prst="rect">
            <a:avLst/>
          </a:prstGeom>
          <a:extLst>
            <a:ext uri="{C572A759-6A51-4108-AA02-DFA0A04FC94B}">
              <ma14:wrappingTextBoxFlag xmlns:ma14="http://schemas.microsoft.com/office/mac/drawingml/2011/main" val="0"/>
            </a:ext>
          </a:extLst>
        </p:spPr>
        <p:txBody>
          <a:bodyPr anchor="ctr"/>
          <a:lstStyle>
            <a:lvl1pPr>
              <a:defRPr sz="1100">
                <a:solidFill>
                  <a:srgbClr val="FFFFFF"/>
                </a:solidFill>
                <a:latin typeface="Arial"/>
                <a:ea typeface="Arial"/>
                <a:cs typeface="Arial"/>
              </a:defRPr>
            </a:lvl1pPr>
          </a:lstStyle>
          <a:p>
            <a:pPr algn="ctr"/>
            <a:fld id="{F7021451-1387-4CA6-816F-3879F97B5CBC}" type="slidenum">
              <a:rPr b="1"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image" Target="../media/image-3-2.png"/><Relationship Id="rId3" Type="http://schemas.openxmlformats.org/officeDocument/2006/relationships/image" Target="../media/image-3-3.png"/><Relationship Id="rId4" Type="http://schemas.openxmlformats.org/officeDocument/2006/relationships/image" Target="../media/image-3-4.png"/><Relationship Id="rId5" Type="http://schemas.openxmlformats.org/officeDocument/2006/relationships/image" Target="../media/image-3-5.png"/><Relationship Id="rId6" Type="http://schemas.openxmlformats.org/officeDocument/2006/relationships/slideLayout" Target="../slideLayouts/slideLayout3.xml"/><Relationship Id="rId7"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image" Target="../media/image-5-2.png"/><Relationship Id="rId3" Type="http://schemas.openxmlformats.org/officeDocument/2006/relationships/image" Target="../media/image-5-3.png"/><Relationship Id="rId4" Type="http://schemas.openxmlformats.org/officeDocument/2006/relationships/slideLayout" Target="../slideLayouts/slideLayout3.xml"/><Relationship Id="rId5"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image" Target="../media/image-7-2.png"/><Relationship Id="rId3" Type="http://schemas.openxmlformats.org/officeDocument/2006/relationships/image" Target="../media/image-7-3.png"/><Relationship Id="rId4" Type="http://schemas.openxmlformats.org/officeDocument/2006/relationships/slideLayout" Target="../slideLayouts/slideLayout3.xml"/><Relationship Id="rId5"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slideLayout" Target="../slideLayouts/slideLayout3.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png"/><Relationship Id="rId2" Type="http://schemas.openxmlformats.org/officeDocument/2006/relationships/slideLayout" Target="../slideLayouts/slideLayout3.xml"/><Relationship Id="rId3"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png"/><Relationship Id="rId2" Type="http://schemas.openxmlformats.org/officeDocument/2006/relationships/image" Target="../media/image-13-2.png"/><Relationship Id="rId3" Type="http://schemas.openxmlformats.org/officeDocument/2006/relationships/image" Target="../media/image-13-3.png"/><Relationship Id="rId4" Type="http://schemas.openxmlformats.org/officeDocument/2006/relationships/slideLayout" Target="../slideLayouts/slideLayout4.xml"/><Relationship Id="rId5" Type="http://schemas.openxmlformats.org/officeDocument/2006/relationships/notesSlide" Target="../notesSlides/notesSlide13.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1"/>
          <p:cNvSpPr/>
          <p:nvPr>
            <p:ph idx="102" type="title" hasCustomPrompt="1"/>
          </p:nvPr>
        </p:nvSpPr>
        <p:spPr>
          <a:xfrm>
            <a:off x="548640" y="1828800"/>
            <a:ext cx="7498080" cy="2194560"/>
          </a:xfrm>
          <a:prstGeom prst="rect">
            <a:avLst/>
          </a:prstGeom>
          <a:noFill/>
          <a:ln/>
        </p:spPr>
        <p:txBody>
          <a:bodyPr wrap="square" lIns="0" tIns="0" rIns="0" bIns="0" rtlCol="0" anchor="t"/>
          <a:lstStyle/>
          <a:p>
            <a:pPr algn="l" indent="0" marL="0">
              <a:buNone/>
            </a:pPr>
            <a:r>
              <a:rPr lang="en-US" sz="5400" b="1" dirty="0">
                <a:solidFill>
                  <a:srgbClr val="FFFFFF"/>
                </a:solidFill>
                <a:latin typeface="Arial" pitchFamily="34" charset="0"/>
                <a:ea typeface="Arial" pitchFamily="34" charset="-122"/>
                <a:cs typeface="Arial" pitchFamily="34" charset="-120"/>
              </a:rPr>
              <a:t>Learning Management System</a:t>
            </a:r>
            <a:endParaRPr lang="en-US" sz="5400" dirty="0"/>
          </a:p>
        </p:txBody>
      </p:sp>
      <p:sp>
        <p:nvSpPr>
          <p:cNvPr id="3" name="Text 1"/>
          <p:cNvSpPr/>
          <p:nvPr>
            <p:ph idx="103" type="body" hasCustomPrompt="1"/>
          </p:nvPr>
        </p:nvSpPr>
        <p:spPr>
          <a:xfrm>
            <a:off x="548640" y="4160520"/>
            <a:ext cx="6400800" cy="822960"/>
          </a:xfrm>
          <a:prstGeom prst="rect">
            <a:avLst/>
          </a:prstGeom>
          <a:noFill/>
          <a:ln/>
        </p:spPr>
        <p:txBody>
          <a:bodyPr wrap="square" lIns="0" tIns="0" rIns="0" bIns="0" rtlCol="0" anchor="t"/>
          <a:lstStyle/>
          <a:p>
            <a:pPr algn="l" indent="0" marL="0">
              <a:buNone/>
            </a:pPr>
            <a:r>
              <a:rPr lang="en-US" sz="2000" dirty="0">
                <a:solidFill>
                  <a:srgbClr val="E8ECF2"/>
                </a:solidFill>
                <a:latin typeface="Calibri" pitchFamily="34" charset="0"/>
                <a:ea typeface="Calibri" pitchFamily="34" charset="-122"/>
                <a:cs typeface="Calibri" pitchFamily="34" charset="-120"/>
              </a:rPr>
              <a:t>Learning administration · Delivery · Assignments · Compliance</a:t>
            </a:r>
            <a:endParaRPr lang="en-US" sz="2000" dirty="0"/>
          </a:p>
        </p:txBody>
      </p:sp>
      <p:sp>
        <p:nvSpPr>
          <p:cNvPr id="25" name="Slide Number Placeholder 0"/>
          <p:cNvSpPr>
            <a:spLocks noGrp="1"/>
          </p:cNvSpPr>
          <p:nvPr>
            <p:ph type="sldNum" sz="quarter" idx="4294967295"/>
          </p:nvPr>
        </p:nvSpPr>
        <p:spPr>
          <a:xfrm>
            <a:off x="11643055" y="6254496"/>
            <a:ext cx="502920" cy="329184"/>
          </a:xfrm>
          <a:prstGeom prst="rect">
            <a:avLst/>
          </a:prstGeom>
          <a:extLst>
            <a:ext uri="{C572A759-6A51-4108-AA02-DFA0A04FC94B}">
              <ma14:wrappingTextBoxFlag xmlns:ma14="http://schemas.microsoft.com/office/mac/drawingml/2011/main" val="0"/>
            </a:ext>
          </a:extLst>
        </p:spPr>
        <p:txBody>
          <a:bodyPr anchor="ctr"/>
          <a:lstStyle>
            <a:lvl1pPr>
              <a:defRPr sz="1100">
                <a:solidFill>
                  <a:srgbClr val="FFFFFF"/>
                </a:solidFill>
                <a:latin typeface="Arial"/>
                <a:ea typeface="Arial"/>
                <a:cs typeface="Arial"/>
              </a:defRPr>
            </a:lvl1pPr>
          </a:lstStyle>
          <a:p>
            <a:pPr algn="ctr"/>
            <a:fld id="{F7021451-1387-4CA6-816F-3879F97B5CBC}" type="slidenum">
              <a:rPr b="1" lang="en-US"/>
              <a:t>1</a:t>
            </a:fld>
            <a:endParaRPr lang="en-US"/>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ph idx="101" type="title" hasCustomPrompt="1"/>
          </p:nvPr>
        </p:nvSpPr>
        <p:spPr>
          <a:xfrm>
            <a:off x="548640" y="749808"/>
            <a:ext cx="11094415" cy="640080"/>
          </a:xfrm>
          <a:prstGeom prst="rect">
            <a:avLst/>
          </a:prstGeom>
          <a:noFill/>
          <a:ln/>
        </p:spPr>
        <p:txBody>
          <a:bodyPr wrap="square" lIns="0" tIns="0" rIns="0" bIns="0" rtlCol="0" anchor="ctr"/>
          <a:lstStyle/>
          <a:p>
            <a:pPr algn="ctr" indent="0" marL="0">
              <a:buNone/>
            </a:pPr>
            <a:r>
              <a:rPr lang="en-US" sz="3000" b="1" dirty="0">
                <a:solidFill>
                  <a:schemeClr val="tx1"/>
                </a:solidFill>
                <a:latin typeface="Arial" pitchFamily="34" charset="0"/>
                <a:ea typeface="Arial" pitchFamily="34" charset="-122"/>
                <a:cs typeface="Arial" pitchFamily="34" charset="-120"/>
              </a:rPr>
              <a:t>Agenda</a:t>
            </a:r>
            <a:endParaRPr lang="en-US" sz="3000" dirty="0"/>
          </a:p>
        </p:txBody>
      </p:sp>
      <p:sp>
        <p:nvSpPr>
          <p:cNvPr id="3" name="About Ziora bullet"/>
          <p:cNvSpPr/>
          <p:nvPr/>
        </p:nvSpPr>
        <p:spPr>
          <a:xfrm>
            <a:off x="2880360" y="1901952"/>
            <a:ext cx="118872" cy="118872"/>
          </a:xfrm>
          <a:prstGeom prst="ellipse">
            <a:avLst/>
          </a:prstGeom>
          <a:solidFill>
            <a:schemeClr val="accent1"/>
          </a:solidFill>
          <a:ln/>
        </p:spPr>
      </p:sp>
      <p:sp>
        <p:nvSpPr>
          <p:cNvPr id="4" name="About Ziora item"/>
          <p:cNvSpPr txBox="1"/>
          <p:nvPr/>
        </p:nvSpPr>
        <p:spPr>
          <a:xfrm>
            <a:off x="3154680" y="1783080"/>
            <a:ext cx="4754880" cy="365760"/>
          </a:xfrm>
          <a:prstGeom prst="rect">
            <a:avLst/>
          </a:prstGeom>
          <a:noFill/>
          <a:ln/>
        </p:spPr>
        <p:txBody>
          <a:bodyPr wrap="square" lIns="0" tIns="0" rIns="0" bIns="0" rtlCol="0" anchor="ctr"/>
          <a:lstStyle/>
          <a:p>
            <a:pPr indent="0" marL="0">
              <a:buNone/>
            </a:pPr>
            <a:r>
              <a:rPr lang="en-US" sz="1700" b="1" dirty="0">
                <a:solidFill>
                  <a:schemeClr val="tx1"/>
                </a:solidFill>
                <a:latin typeface="Calibri" pitchFamily="34" charset="0"/>
                <a:ea typeface="Calibri" pitchFamily="34" charset="-122"/>
                <a:cs typeface="Calibri" pitchFamily="34" charset="-120"/>
              </a:rPr>
              <a:t>About Ziora</a:t>
            </a:r>
            <a:endParaRPr lang="en-US" sz="1700" dirty="0"/>
          </a:p>
        </p:txBody>
      </p:sp>
      <p:sp>
        <p:nvSpPr>
          <p:cNvPr id="5" name="About Ziora leader"/>
          <p:cNvSpPr/>
          <p:nvPr/>
        </p:nvSpPr>
        <p:spPr>
          <a:xfrm>
            <a:off x="8001000" y="2020824"/>
            <a:ext cx="960120" cy="0"/>
          </a:xfrm>
          <a:prstGeom prst="line">
            <a:avLst/>
          </a:prstGeom>
          <a:noFill/>
          <a:ln w="12700">
            <a:solidFill>
              <a:srgbClr val="C8CED8"/>
            </a:solidFill>
            <a:prstDash val="sysDot"/>
          </a:ln>
        </p:spPr>
      </p:sp>
      <p:sp>
        <p:nvSpPr>
          <p:cNvPr id="6" name="About Ziora slide number"/>
          <p:cNvSpPr txBox="1"/>
          <p:nvPr/>
        </p:nvSpPr>
        <p:spPr>
          <a:xfrm>
            <a:off x="9052560" y="1783080"/>
            <a:ext cx="548640" cy="365760"/>
          </a:xfrm>
          <a:prstGeom prst="rect">
            <a:avLst/>
          </a:prstGeom>
          <a:noFill/>
          <a:ln/>
        </p:spPr>
        <p:txBody>
          <a:bodyPr wrap="square" lIns="0" tIns="0" rIns="0" bIns="0" rtlCol="0" anchor="ctr"/>
          <a:lstStyle/>
          <a:p>
            <a:pPr algn="r" indent="0" marL="0">
              <a:buNone/>
            </a:pPr>
            <a:r>
              <a:rPr lang="en-US" sz="1500" b="1" dirty="0">
                <a:solidFill>
                  <a:schemeClr val="accent1"/>
                </a:solidFill>
                <a:latin typeface="Arial" pitchFamily="34" charset="0"/>
                <a:ea typeface="Arial" pitchFamily="34" charset="-122"/>
                <a:cs typeface="Arial" pitchFamily="34" charset="-120"/>
              </a:rPr>
              <a:t>03</a:t>
            </a:r>
            <a:endParaRPr lang="en-US" sz="1500" dirty="0"/>
          </a:p>
        </p:txBody>
      </p:sp>
      <p:sp>
        <p:nvSpPr>
          <p:cNvPr id="7" name="How Ziora is different bullet"/>
          <p:cNvSpPr/>
          <p:nvPr/>
        </p:nvSpPr>
        <p:spPr>
          <a:xfrm>
            <a:off x="2880360" y="2331720"/>
            <a:ext cx="118872" cy="118872"/>
          </a:xfrm>
          <a:prstGeom prst="ellipse">
            <a:avLst/>
          </a:prstGeom>
          <a:solidFill>
            <a:schemeClr val="accent1"/>
          </a:solidFill>
          <a:ln/>
        </p:spPr>
      </p:sp>
      <p:sp>
        <p:nvSpPr>
          <p:cNvPr id="8" name="How Ziora is different item"/>
          <p:cNvSpPr txBox="1"/>
          <p:nvPr/>
        </p:nvSpPr>
        <p:spPr>
          <a:xfrm>
            <a:off x="3154680" y="2212848"/>
            <a:ext cx="4754880" cy="365760"/>
          </a:xfrm>
          <a:prstGeom prst="rect">
            <a:avLst/>
          </a:prstGeom>
          <a:noFill/>
          <a:ln/>
        </p:spPr>
        <p:txBody>
          <a:bodyPr wrap="square" lIns="0" tIns="0" rIns="0" bIns="0" rtlCol="0" anchor="ctr"/>
          <a:lstStyle/>
          <a:p>
            <a:pPr indent="0" marL="0">
              <a:buNone/>
            </a:pPr>
            <a:r>
              <a:rPr lang="en-US" sz="1700" b="1" dirty="0">
                <a:solidFill>
                  <a:schemeClr val="tx1"/>
                </a:solidFill>
                <a:latin typeface="Calibri" pitchFamily="34" charset="0"/>
                <a:ea typeface="Calibri" pitchFamily="34" charset="-122"/>
                <a:cs typeface="Calibri" pitchFamily="34" charset="-120"/>
              </a:rPr>
              <a:t>How Ziora is different</a:t>
            </a:r>
            <a:endParaRPr lang="en-US" sz="1700" dirty="0"/>
          </a:p>
        </p:txBody>
      </p:sp>
      <p:sp>
        <p:nvSpPr>
          <p:cNvPr id="9" name="How Ziora is different leader"/>
          <p:cNvSpPr/>
          <p:nvPr/>
        </p:nvSpPr>
        <p:spPr>
          <a:xfrm>
            <a:off x="8001000" y="2450592"/>
            <a:ext cx="960120" cy="0"/>
          </a:xfrm>
          <a:prstGeom prst="line">
            <a:avLst/>
          </a:prstGeom>
          <a:noFill/>
          <a:ln w="12700">
            <a:solidFill>
              <a:srgbClr val="C8CED8"/>
            </a:solidFill>
            <a:prstDash val="sysDot"/>
          </a:ln>
        </p:spPr>
      </p:sp>
      <p:sp>
        <p:nvSpPr>
          <p:cNvPr id="10" name="How Ziora is different slide number"/>
          <p:cNvSpPr txBox="1"/>
          <p:nvPr/>
        </p:nvSpPr>
        <p:spPr>
          <a:xfrm>
            <a:off x="9052560" y="2212848"/>
            <a:ext cx="548640" cy="365760"/>
          </a:xfrm>
          <a:prstGeom prst="rect">
            <a:avLst/>
          </a:prstGeom>
          <a:noFill/>
          <a:ln/>
        </p:spPr>
        <p:txBody>
          <a:bodyPr wrap="square" lIns="0" tIns="0" rIns="0" bIns="0" rtlCol="0" anchor="ctr"/>
          <a:lstStyle/>
          <a:p>
            <a:pPr algn="r" indent="0" marL="0">
              <a:buNone/>
            </a:pPr>
            <a:r>
              <a:rPr lang="en-US" sz="1500" b="1" dirty="0">
                <a:solidFill>
                  <a:schemeClr val="accent1"/>
                </a:solidFill>
                <a:latin typeface="Arial" pitchFamily="34" charset="0"/>
                <a:ea typeface="Arial" pitchFamily="34" charset="-122"/>
                <a:cs typeface="Arial" pitchFamily="34" charset="-120"/>
              </a:rPr>
              <a:t>04</a:t>
            </a:r>
            <a:endParaRPr lang="en-US" sz="1500" dirty="0"/>
          </a:p>
        </p:txBody>
      </p:sp>
      <p:sp>
        <p:nvSpPr>
          <p:cNvPr id="11" name="LMS core objects bullet"/>
          <p:cNvSpPr/>
          <p:nvPr/>
        </p:nvSpPr>
        <p:spPr>
          <a:xfrm>
            <a:off x="2880360" y="2761488"/>
            <a:ext cx="118872" cy="118872"/>
          </a:xfrm>
          <a:prstGeom prst="ellipse">
            <a:avLst/>
          </a:prstGeom>
          <a:solidFill>
            <a:schemeClr val="accent1"/>
          </a:solidFill>
          <a:ln/>
        </p:spPr>
      </p:sp>
      <p:sp>
        <p:nvSpPr>
          <p:cNvPr id="12" name="LMS core objects item"/>
          <p:cNvSpPr txBox="1"/>
          <p:nvPr/>
        </p:nvSpPr>
        <p:spPr>
          <a:xfrm>
            <a:off x="3154680" y="2642616"/>
            <a:ext cx="4754880" cy="365760"/>
          </a:xfrm>
          <a:prstGeom prst="rect">
            <a:avLst/>
          </a:prstGeom>
          <a:noFill/>
          <a:ln/>
        </p:spPr>
        <p:txBody>
          <a:bodyPr wrap="square" lIns="0" tIns="0" rIns="0" bIns="0" rtlCol="0" anchor="ctr"/>
          <a:lstStyle/>
          <a:p>
            <a:pPr indent="0" marL="0">
              <a:buNone/>
            </a:pPr>
            <a:r>
              <a:rPr lang="en-US" sz="1700" b="1" dirty="0">
                <a:solidFill>
                  <a:schemeClr val="tx1"/>
                </a:solidFill>
                <a:latin typeface="Calibri" pitchFamily="34" charset="0"/>
                <a:ea typeface="Calibri" pitchFamily="34" charset="-122"/>
                <a:cs typeface="Calibri" pitchFamily="34" charset="-120"/>
              </a:rPr>
              <a:t>LMS core objects</a:t>
            </a:r>
            <a:endParaRPr lang="en-US" sz="1700" dirty="0"/>
          </a:p>
        </p:txBody>
      </p:sp>
      <p:sp>
        <p:nvSpPr>
          <p:cNvPr id="13" name="LMS core objects leader"/>
          <p:cNvSpPr/>
          <p:nvPr/>
        </p:nvSpPr>
        <p:spPr>
          <a:xfrm>
            <a:off x="8001000" y="2880360"/>
            <a:ext cx="960120" cy="0"/>
          </a:xfrm>
          <a:prstGeom prst="line">
            <a:avLst/>
          </a:prstGeom>
          <a:noFill/>
          <a:ln w="12700">
            <a:solidFill>
              <a:srgbClr val="C8CED8"/>
            </a:solidFill>
            <a:prstDash val="sysDot"/>
          </a:ln>
        </p:spPr>
      </p:sp>
      <p:sp>
        <p:nvSpPr>
          <p:cNvPr id="14" name="LMS core objects slide number"/>
          <p:cNvSpPr txBox="1"/>
          <p:nvPr/>
        </p:nvSpPr>
        <p:spPr>
          <a:xfrm>
            <a:off x="9052560" y="2642616"/>
            <a:ext cx="548640" cy="365760"/>
          </a:xfrm>
          <a:prstGeom prst="rect">
            <a:avLst/>
          </a:prstGeom>
          <a:noFill/>
          <a:ln/>
        </p:spPr>
        <p:txBody>
          <a:bodyPr wrap="square" lIns="0" tIns="0" rIns="0" bIns="0" rtlCol="0" anchor="ctr"/>
          <a:lstStyle/>
          <a:p>
            <a:pPr algn="r" indent="0" marL="0">
              <a:buNone/>
            </a:pPr>
            <a:r>
              <a:rPr lang="en-US" sz="1500" b="1" dirty="0">
                <a:solidFill>
                  <a:schemeClr val="accent1"/>
                </a:solidFill>
                <a:latin typeface="Arial" pitchFamily="34" charset="0"/>
                <a:ea typeface="Arial" pitchFamily="34" charset="-122"/>
                <a:cs typeface="Arial" pitchFamily="34" charset="-120"/>
              </a:rPr>
              <a:t>05</a:t>
            </a:r>
            <a:endParaRPr lang="en-US" sz="1500" dirty="0"/>
          </a:p>
        </p:txBody>
      </p:sp>
      <p:sp>
        <p:nvSpPr>
          <p:cNvPr id="15" name="Learner groups and audiences bullet"/>
          <p:cNvSpPr/>
          <p:nvPr/>
        </p:nvSpPr>
        <p:spPr>
          <a:xfrm>
            <a:off x="2880360" y="3191256"/>
            <a:ext cx="118872" cy="118872"/>
          </a:xfrm>
          <a:prstGeom prst="ellipse">
            <a:avLst/>
          </a:prstGeom>
          <a:solidFill>
            <a:schemeClr val="accent1"/>
          </a:solidFill>
          <a:ln/>
        </p:spPr>
      </p:sp>
      <p:sp>
        <p:nvSpPr>
          <p:cNvPr id="16" name="Learner groups and audiences item"/>
          <p:cNvSpPr txBox="1"/>
          <p:nvPr/>
        </p:nvSpPr>
        <p:spPr>
          <a:xfrm>
            <a:off x="3154680" y="3072384"/>
            <a:ext cx="4754880" cy="365760"/>
          </a:xfrm>
          <a:prstGeom prst="rect">
            <a:avLst/>
          </a:prstGeom>
          <a:noFill/>
          <a:ln/>
        </p:spPr>
        <p:txBody>
          <a:bodyPr wrap="square" lIns="0" tIns="0" rIns="0" bIns="0" rtlCol="0" anchor="ctr"/>
          <a:lstStyle/>
          <a:p>
            <a:pPr indent="0" marL="0">
              <a:buNone/>
            </a:pPr>
            <a:r>
              <a:rPr lang="en-US" sz="1700" b="1" dirty="0">
                <a:solidFill>
                  <a:schemeClr val="tx1"/>
                </a:solidFill>
                <a:latin typeface="Calibri" pitchFamily="34" charset="0"/>
                <a:ea typeface="Calibri" pitchFamily="34" charset="-122"/>
                <a:cs typeface="Calibri" pitchFamily="34" charset="-120"/>
              </a:rPr>
              <a:t>Learner groups and audiences</a:t>
            </a:r>
            <a:endParaRPr lang="en-US" sz="1700" dirty="0"/>
          </a:p>
        </p:txBody>
      </p:sp>
      <p:sp>
        <p:nvSpPr>
          <p:cNvPr id="17" name="Learner groups and audiences leader"/>
          <p:cNvSpPr/>
          <p:nvPr/>
        </p:nvSpPr>
        <p:spPr>
          <a:xfrm>
            <a:off x="8001000" y="3310128"/>
            <a:ext cx="960120" cy="0"/>
          </a:xfrm>
          <a:prstGeom prst="line">
            <a:avLst/>
          </a:prstGeom>
          <a:noFill/>
          <a:ln w="12700">
            <a:solidFill>
              <a:srgbClr val="C8CED8"/>
            </a:solidFill>
            <a:prstDash val="sysDot"/>
          </a:ln>
        </p:spPr>
      </p:sp>
      <p:sp>
        <p:nvSpPr>
          <p:cNvPr id="18" name="Learner groups and audiences slide number"/>
          <p:cNvSpPr txBox="1"/>
          <p:nvPr/>
        </p:nvSpPr>
        <p:spPr>
          <a:xfrm>
            <a:off x="9052560" y="3072384"/>
            <a:ext cx="548640" cy="365760"/>
          </a:xfrm>
          <a:prstGeom prst="rect">
            <a:avLst/>
          </a:prstGeom>
          <a:noFill/>
          <a:ln/>
        </p:spPr>
        <p:txBody>
          <a:bodyPr wrap="square" lIns="0" tIns="0" rIns="0" bIns="0" rtlCol="0" anchor="ctr"/>
          <a:lstStyle/>
          <a:p>
            <a:pPr algn="r" indent="0" marL="0">
              <a:buNone/>
            </a:pPr>
            <a:r>
              <a:rPr lang="en-US" sz="1500" b="1" dirty="0">
                <a:solidFill>
                  <a:schemeClr val="accent1"/>
                </a:solidFill>
                <a:latin typeface="Arial" pitchFamily="34" charset="0"/>
                <a:ea typeface="Arial" pitchFamily="34" charset="-122"/>
                <a:cs typeface="Arial" pitchFamily="34" charset="-120"/>
              </a:rPr>
              <a:t>06</a:t>
            </a:r>
            <a:endParaRPr lang="en-US" sz="1500" dirty="0"/>
          </a:p>
        </p:txBody>
      </p:sp>
      <p:sp>
        <p:nvSpPr>
          <p:cNvPr id="19" name="Learning content and delivery bullet"/>
          <p:cNvSpPr/>
          <p:nvPr/>
        </p:nvSpPr>
        <p:spPr>
          <a:xfrm>
            <a:off x="2880360" y="3621024"/>
            <a:ext cx="118872" cy="118872"/>
          </a:xfrm>
          <a:prstGeom prst="ellipse">
            <a:avLst/>
          </a:prstGeom>
          <a:solidFill>
            <a:schemeClr val="accent1"/>
          </a:solidFill>
          <a:ln/>
        </p:spPr>
      </p:sp>
      <p:sp>
        <p:nvSpPr>
          <p:cNvPr id="20" name="Learning content and delivery item"/>
          <p:cNvSpPr txBox="1"/>
          <p:nvPr/>
        </p:nvSpPr>
        <p:spPr>
          <a:xfrm>
            <a:off x="3154680" y="3502152"/>
            <a:ext cx="4754880" cy="365760"/>
          </a:xfrm>
          <a:prstGeom prst="rect">
            <a:avLst/>
          </a:prstGeom>
          <a:noFill/>
          <a:ln/>
        </p:spPr>
        <p:txBody>
          <a:bodyPr wrap="square" lIns="0" tIns="0" rIns="0" bIns="0" rtlCol="0" anchor="ctr"/>
          <a:lstStyle/>
          <a:p>
            <a:pPr indent="0" marL="0">
              <a:buNone/>
            </a:pPr>
            <a:r>
              <a:rPr lang="en-US" sz="1700" b="1" dirty="0">
                <a:solidFill>
                  <a:schemeClr val="tx1"/>
                </a:solidFill>
                <a:latin typeface="Calibri" pitchFamily="34" charset="0"/>
                <a:ea typeface="Calibri" pitchFamily="34" charset="-122"/>
                <a:cs typeface="Calibri" pitchFamily="34" charset="-120"/>
              </a:rPr>
              <a:t>Learning content and delivery</a:t>
            </a:r>
            <a:endParaRPr lang="en-US" sz="1700" dirty="0"/>
          </a:p>
        </p:txBody>
      </p:sp>
      <p:sp>
        <p:nvSpPr>
          <p:cNvPr id="21" name="Learning content and delivery leader"/>
          <p:cNvSpPr/>
          <p:nvPr/>
        </p:nvSpPr>
        <p:spPr>
          <a:xfrm>
            <a:off x="8001000" y="3739896"/>
            <a:ext cx="960120" cy="0"/>
          </a:xfrm>
          <a:prstGeom prst="line">
            <a:avLst/>
          </a:prstGeom>
          <a:noFill/>
          <a:ln w="12700">
            <a:solidFill>
              <a:srgbClr val="C8CED8"/>
            </a:solidFill>
            <a:prstDash val="sysDot"/>
          </a:ln>
        </p:spPr>
      </p:sp>
      <p:sp>
        <p:nvSpPr>
          <p:cNvPr id="22" name="Learning content and delivery slide number"/>
          <p:cNvSpPr txBox="1"/>
          <p:nvPr/>
        </p:nvSpPr>
        <p:spPr>
          <a:xfrm>
            <a:off x="9052560" y="3502152"/>
            <a:ext cx="548640" cy="365760"/>
          </a:xfrm>
          <a:prstGeom prst="rect">
            <a:avLst/>
          </a:prstGeom>
          <a:noFill/>
          <a:ln/>
        </p:spPr>
        <p:txBody>
          <a:bodyPr wrap="square" lIns="0" tIns="0" rIns="0" bIns="0" rtlCol="0" anchor="ctr"/>
          <a:lstStyle/>
          <a:p>
            <a:pPr algn="r" indent="0" marL="0">
              <a:buNone/>
            </a:pPr>
            <a:r>
              <a:rPr lang="en-US" sz="1500" b="1" dirty="0">
                <a:solidFill>
                  <a:schemeClr val="accent1"/>
                </a:solidFill>
                <a:latin typeface="Arial" pitchFamily="34" charset="0"/>
                <a:ea typeface="Arial" pitchFamily="34" charset="-122"/>
                <a:cs typeface="Arial" pitchFamily="34" charset="-120"/>
              </a:rPr>
              <a:t>07</a:t>
            </a:r>
            <a:endParaRPr lang="en-US" sz="1500" dirty="0"/>
          </a:p>
        </p:txBody>
      </p:sp>
      <p:sp>
        <p:nvSpPr>
          <p:cNvPr id="23" name="Training assignments and progress bullet"/>
          <p:cNvSpPr/>
          <p:nvPr/>
        </p:nvSpPr>
        <p:spPr>
          <a:xfrm>
            <a:off x="2880360" y="4050792"/>
            <a:ext cx="118872" cy="118872"/>
          </a:xfrm>
          <a:prstGeom prst="ellipse">
            <a:avLst/>
          </a:prstGeom>
          <a:solidFill>
            <a:schemeClr val="accent1"/>
          </a:solidFill>
          <a:ln/>
        </p:spPr>
      </p:sp>
      <p:sp>
        <p:nvSpPr>
          <p:cNvPr id="24" name="Training assignments and progress item"/>
          <p:cNvSpPr txBox="1"/>
          <p:nvPr/>
        </p:nvSpPr>
        <p:spPr>
          <a:xfrm>
            <a:off x="3154680" y="3931920"/>
            <a:ext cx="4754880" cy="365760"/>
          </a:xfrm>
          <a:prstGeom prst="rect">
            <a:avLst/>
          </a:prstGeom>
          <a:noFill/>
          <a:ln/>
        </p:spPr>
        <p:txBody>
          <a:bodyPr wrap="square" lIns="0" tIns="0" rIns="0" bIns="0" rtlCol="0" anchor="ctr"/>
          <a:lstStyle/>
          <a:p>
            <a:pPr indent="0" marL="0">
              <a:buNone/>
            </a:pPr>
            <a:r>
              <a:rPr lang="en-US" sz="1700" b="1" dirty="0">
                <a:solidFill>
                  <a:schemeClr val="tx1"/>
                </a:solidFill>
                <a:latin typeface="Calibri" pitchFamily="34" charset="0"/>
                <a:ea typeface="Calibri" pitchFamily="34" charset="-122"/>
                <a:cs typeface="Calibri" pitchFamily="34" charset="-120"/>
              </a:rPr>
              <a:t>Training assignments and progress</a:t>
            </a:r>
            <a:endParaRPr lang="en-US" sz="1700" dirty="0"/>
          </a:p>
        </p:txBody>
      </p:sp>
      <p:sp>
        <p:nvSpPr>
          <p:cNvPr id="25" name="Training assignments and progress leader"/>
          <p:cNvSpPr/>
          <p:nvPr/>
        </p:nvSpPr>
        <p:spPr>
          <a:xfrm>
            <a:off x="8001000" y="4169664"/>
            <a:ext cx="960120" cy="0"/>
          </a:xfrm>
          <a:prstGeom prst="line">
            <a:avLst/>
          </a:prstGeom>
          <a:noFill/>
          <a:ln w="12700">
            <a:solidFill>
              <a:srgbClr val="C8CED8"/>
            </a:solidFill>
            <a:prstDash val="sysDot"/>
          </a:ln>
        </p:spPr>
      </p:sp>
      <p:sp>
        <p:nvSpPr>
          <p:cNvPr id="26" name="Training assignments and progress slide number"/>
          <p:cNvSpPr txBox="1"/>
          <p:nvPr/>
        </p:nvSpPr>
        <p:spPr>
          <a:xfrm>
            <a:off x="9052560" y="3931920"/>
            <a:ext cx="548640" cy="365760"/>
          </a:xfrm>
          <a:prstGeom prst="rect">
            <a:avLst/>
          </a:prstGeom>
          <a:noFill/>
          <a:ln/>
        </p:spPr>
        <p:txBody>
          <a:bodyPr wrap="square" lIns="0" tIns="0" rIns="0" bIns="0" rtlCol="0" anchor="ctr"/>
          <a:lstStyle/>
          <a:p>
            <a:pPr algn="r" indent="0" marL="0">
              <a:buNone/>
            </a:pPr>
            <a:r>
              <a:rPr lang="en-US" sz="1500" b="1" dirty="0">
                <a:solidFill>
                  <a:schemeClr val="accent1"/>
                </a:solidFill>
                <a:latin typeface="Arial" pitchFamily="34" charset="0"/>
                <a:ea typeface="Arial" pitchFamily="34" charset="-122"/>
                <a:cs typeface="Arial" pitchFamily="34" charset="-120"/>
              </a:rPr>
              <a:t>08</a:t>
            </a:r>
            <a:endParaRPr lang="en-US" sz="1500" dirty="0"/>
          </a:p>
        </p:txBody>
      </p:sp>
      <p:sp>
        <p:nvSpPr>
          <p:cNvPr id="27" name="Learner registration and completions bullet"/>
          <p:cNvSpPr/>
          <p:nvPr/>
        </p:nvSpPr>
        <p:spPr>
          <a:xfrm>
            <a:off x="2880360" y="4480560"/>
            <a:ext cx="118872" cy="118872"/>
          </a:xfrm>
          <a:prstGeom prst="ellipse">
            <a:avLst/>
          </a:prstGeom>
          <a:solidFill>
            <a:schemeClr val="accent1"/>
          </a:solidFill>
          <a:ln/>
        </p:spPr>
      </p:sp>
      <p:sp>
        <p:nvSpPr>
          <p:cNvPr id="28" name="Learner registration and completions item"/>
          <p:cNvSpPr txBox="1"/>
          <p:nvPr/>
        </p:nvSpPr>
        <p:spPr>
          <a:xfrm>
            <a:off x="3154680" y="4361688"/>
            <a:ext cx="4754880" cy="365760"/>
          </a:xfrm>
          <a:prstGeom prst="rect">
            <a:avLst/>
          </a:prstGeom>
          <a:noFill/>
          <a:ln/>
        </p:spPr>
        <p:txBody>
          <a:bodyPr wrap="square" lIns="0" tIns="0" rIns="0" bIns="0" rtlCol="0" anchor="ctr"/>
          <a:lstStyle/>
          <a:p>
            <a:pPr indent="0" marL="0">
              <a:buNone/>
            </a:pPr>
            <a:r>
              <a:rPr lang="en-US" sz="1700" b="1" dirty="0">
                <a:solidFill>
                  <a:schemeClr val="tx1"/>
                </a:solidFill>
                <a:latin typeface="Calibri" pitchFamily="34" charset="0"/>
                <a:ea typeface="Calibri" pitchFamily="34" charset="-122"/>
                <a:cs typeface="Calibri" pitchFamily="34" charset="-120"/>
              </a:rPr>
              <a:t>Learner registration and completions</a:t>
            </a:r>
            <a:endParaRPr lang="en-US" sz="1700" dirty="0"/>
          </a:p>
        </p:txBody>
      </p:sp>
      <p:sp>
        <p:nvSpPr>
          <p:cNvPr id="29" name="Learner registration and completions leader"/>
          <p:cNvSpPr/>
          <p:nvPr/>
        </p:nvSpPr>
        <p:spPr>
          <a:xfrm>
            <a:off x="8001000" y="4599432"/>
            <a:ext cx="960120" cy="0"/>
          </a:xfrm>
          <a:prstGeom prst="line">
            <a:avLst/>
          </a:prstGeom>
          <a:noFill/>
          <a:ln w="12700">
            <a:solidFill>
              <a:srgbClr val="C8CED8"/>
            </a:solidFill>
            <a:prstDash val="sysDot"/>
          </a:ln>
        </p:spPr>
      </p:sp>
      <p:sp>
        <p:nvSpPr>
          <p:cNvPr id="30" name="Learner registration and completions slide number"/>
          <p:cNvSpPr txBox="1"/>
          <p:nvPr/>
        </p:nvSpPr>
        <p:spPr>
          <a:xfrm>
            <a:off x="9052560" y="4361688"/>
            <a:ext cx="548640" cy="365760"/>
          </a:xfrm>
          <a:prstGeom prst="rect">
            <a:avLst/>
          </a:prstGeom>
          <a:noFill/>
          <a:ln/>
        </p:spPr>
        <p:txBody>
          <a:bodyPr wrap="square" lIns="0" tIns="0" rIns="0" bIns="0" rtlCol="0" anchor="ctr"/>
          <a:lstStyle/>
          <a:p>
            <a:pPr algn="r" indent="0" marL="0">
              <a:buNone/>
            </a:pPr>
            <a:r>
              <a:rPr lang="en-US" sz="1500" b="1" dirty="0">
                <a:solidFill>
                  <a:schemeClr val="accent1"/>
                </a:solidFill>
                <a:latin typeface="Arial" pitchFamily="34" charset="0"/>
                <a:ea typeface="Arial" pitchFamily="34" charset="-122"/>
                <a:cs typeface="Arial" pitchFamily="34" charset="-120"/>
              </a:rPr>
              <a:t>09</a:t>
            </a:r>
            <a:endParaRPr lang="en-US" sz="1500" dirty="0"/>
          </a:p>
        </p:txBody>
      </p:sp>
      <p:sp>
        <p:nvSpPr>
          <p:cNvPr id="31" name="Auditing, compliance and exceptions bullet"/>
          <p:cNvSpPr/>
          <p:nvPr/>
        </p:nvSpPr>
        <p:spPr>
          <a:xfrm>
            <a:off x="2880360" y="4910328"/>
            <a:ext cx="118872" cy="118872"/>
          </a:xfrm>
          <a:prstGeom prst="ellipse">
            <a:avLst/>
          </a:prstGeom>
          <a:solidFill>
            <a:schemeClr val="accent1"/>
          </a:solidFill>
          <a:ln/>
        </p:spPr>
      </p:sp>
      <p:sp>
        <p:nvSpPr>
          <p:cNvPr id="32" name="Auditing, compliance and exceptions item"/>
          <p:cNvSpPr txBox="1"/>
          <p:nvPr/>
        </p:nvSpPr>
        <p:spPr>
          <a:xfrm>
            <a:off x="3154680" y="4791456"/>
            <a:ext cx="4754880" cy="365760"/>
          </a:xfrm>
          <a:prstGeom prst="rect">
            <a:avLst/>
          </a:prstGeom>
          <a:noFill/>
          <a:ln/>
        </p:spPr>
        <p:txBody>
          <a:bodyPr wrap="square" lIns="0" tIns="0" rIns="0" bIns="0" rtlCol="0" anchor="ctr"/>
          <a:lstStyle/>
          <a:p>
            <a:pPr indent="0" marL="0">
              <a:buNone/>
            </a:pPr>
            <a:r>
              <a:rPr lang="en-US" sz="1700" b="1" dirty="0">
                <a:solidFill>
                  <a:schemeClr val="tx1"/>
                </a:solidFill>
                <a:latin typeface="Calibri" pitchFamily="34" charset="0"/>
                <a:ea typeface="Calibri" pitchFamily="34" charset="-122"/>
                <a:cs typeface="Calibri" pitchFamily="34" charset="-120"/>
              </a:rPr>
              <a:t>Auditing, compliance and exceptions</a:t>
            </a:r>
            <a:endParaRPr lang="en-US" sz="1700" dirty="0"/>
          </a:p>
        </p:txBody>
      </p:sp>
      <p:sp>
        <p:nvSpPr>
          <p:cNvPr id="33" name="Auditing, compliance and exceptions leader"/>
          <p:cNvSpPr/>
          <p:nvPr/>
        </p:nvSpPr>
        <p:spPr>
          <a:xfrm>
            <a:off x="8001000" y="5029200"/>
            <a:ext cx="960120" cy="0"/>
          </a:xfrm>
          <a:prstGeom prst="line">
            <a:avLst/>
          </a:prstGeom>
          <a:noFill/>
          <a:ln w="12700">
            <a:solidFill>
              <a:srgbClr val="C8CED8"/>
            </a:solidFill>
            <a:prstDash val="sysDot"/>
          </a:ln>
        </p:spPr>
      </p:sp>
      <p:sp>
        <p:nvSpPr>
          <p:cNvPr id="34" name="Auditing, compliance and exceptions slide number"/>
          <p:cNvSpPr txBox="1"/>
          <p:nvPr/>
        </p:nvSpPr>
        <p:spPr>
          <a:xfrm>
            <a:off x="9052560" y="4791456"/>
            <a:ext cx="548640" cy="365760"/>
          </a:xfrm>
          <a:prstGeom prst="rect">
            <a:avLst/>
          </a:prstGeom>
          <a:noFill/>
          <a:ln/>
        </p:spPr>
        <p:txBody>
          <a:bodyPr wrap="square" lIns="0" tIns="0" rIns="0" bIns="0" rtlCol="0" anchor="ctr"/>
          <a:lstStyle/>
          <a:p>
            <a:pPr algn="r" indent="0" marL="0">
              <a:buNone/>
            </a:pPr>
            <a:r>
              <a:rPr lang="en-US" sz="1500" b="1" dirty="0">
                <a:solidFill>
                  <a:schemeClr val="accent1"/>
                </a:solidFill>
                <a:latin typeface="Arial" pitchFamily="34" charset="0"/>
                <a:ea typeface="Arial" pitchFamily="34" charset="-122"/>
                <a:cs typeface="Arial" pitchFamily="34" charset="-120"/>
              </a:rPr>
              <a:t>10</a:t>
            </a:r>
            <a:endParaRPr lang="en-US" sz="1500" dirty="0"/>
          </a:p>
        </p:txBody>
      </p:sp>
      <p:sp>
        <p:nvSpPr>
          <p:cNvPr id="35" name="Your requirements bullet"/>
          <p:cNvSpPr/>
          <p:nvPr/>
        </p:nvSpPr>
        <p:spPr>
          <a:xfrm>
            <a:off x="2880360" y="5340096"/>
            <a:ext cx="118872" cy="118872"/>
          </a:xfrm>
          <a:prstGeom prst="ellipse">
            <a:avLst/>
          </a:prstGeom>
          <a:solidFill>
            <a:schemeClr val="accent1"/>
          </a:solidFill>
          <a:ln/>
        </p:spPr>
      </p:sp>
      <p:sp>
        <p:nvSpPr>
          <p:cNvPr id="36" name="Your requirements item"/>
          <p:cNvSpPr txBox="1"/>
          <p:nvPr/>
        </p:nvSpPr>
        <p:spPr>
          <a:xfrm>
            <a:off x="3154680" y="5221224"/>
            <a:ext cx="4754880" cy="365760"/>
          </a:xfrm>
          <a:prstGeom prst="rect">
            <a:avLst/>
          </a:prstGeom>
          <a:noFill/>
          <a:ln/>
        </p:spPr>
        <p:txBody>
          <a:bodyPr wrap="square" lIns="0" tIns="0" rIns="0" bIns="0" rtlCol="0" anchor="ctr"/>
          <a:lstStyle/>
          <a:p>
            <a:pPr indent="0" marL="0">
              <a:buNone/>
            </a:pPr>
            <a:r>
              <a:rPr lang="en-US" sz="1700" b="1" dirty="0">
                <a:solidFill>
                  <a:schemeClr val="tx1"/>
                </a:solidFill>
                <a:latin typeface="Calibri" pitchFamily="34" charset="0"/>
                <a:ea typeface="Calibri" pitchFamily="34" charset="-122"/>
                <a:cs typeface="Calibri" pitchFamily="34" charset="-120"/>
              </a:rPr>
              <a:t>Your requirements</a:t>
            </a:r>
            <a:endParaRPr lang="en-US" sz="1700" dirty="0"/>
          </a:p>
        </p:txBody>
      </p:sp>
      <p:sp>
        <p:nvSpPr>
          <p:cNvPr id="37" name="Your requirements leader"/>
          <p:cNvSpPr/>
          <p:nvPr/>
        </p:nvSpPr>
        <p:spPr>
          <a:xfrm>
            <a:off x="8001000" y="5458968"/>
            <a:ext cx="960120" cy="0"/>
          </a:xfrm>
          <a:prstGeom prst="line">
            <a:avLst/>
          </a:prstGeom>
          <a:noFill/>
          <a:ln w="12700">
            <a:solidFill>
              <a:srgbClr val="C8CED8"/>
            </a:solidFill>
            <a:prstDash val="sysDot"/>
          </a:ln>
        </p:spPr>
      </p:sp>
      <p:sp>
        <p:nvSpPr>
          <p:cNvPr id="38" name="Your requirements slide number"/>
          <p:cNvSpPr txBox="1"/>
          <p:nvPr/>
        </p:nvSpPr>
        <p:spPr>
          <a:xfrm>
            <a:off x="9052560" y="5221224"/>
            <a:ext cx="548640" cy="365760"/>
          </a:xfrm>
          <a:prstGeom prst="rect">
            <a:avLst/>
          </a:prstGeom>
          <a:noFill/>
          <a:ln/>
        </p:spPr>
        <p:txBody>
          <a:bodyPr wrap="square" lIns="0" tIns="0" rIns="0" bIns="0" rtlCol="0" anchor="ctr"/>
          <a:lstStyle/>
          <a:p>
            <a:pPr algn="r" indent="0" marL="0">
              <a:buNone/>
            </a:pPr>
            <a:r>
              <a:rPr lang="en-US" sz="1500" b="1" dirty="0">
                <a:solidFill>
                  <a:schemeClr val="accent1"/>
                </a:solidFill>
                <a:latin typeface="Arial" pitchFamily="34" charset="0"/>
                <a:ea typeface="Arial" pitchFamily="34" charset="-122"/>
                <a:cs typeface="Arial" pitchFamily="34" charset="-120"/>
              </a:rPr>
              <a:t>11</a:t>
            </a:r>
            <a:endParaRPr lang="en-US" sz="1500" dirty="0"/>
          </a:p>
        </p:txBody>
      </p:sp>
      <p:sp>
        <p:nvSpPr>
          <p:cNvPr id="39" name="System overview and analytics bullet"/>
          <p:cNvSpPr/>
          <p:nvPr/>
        </p:nvSpPr>
        <p:spPr>
          <a:xfrm>
            <a:off x="2880360" y="5769864"/>
            <a:ext cx="118872" cy="118872"/>
          </a:xfrm>
          <a:prstGeom prst="ellipse">
            <a:avLst/>
          </a:prstGeom>
          <a:solidFill>
            <a:schemeClr val="accent1"/>
          </a:solidFill>
          <a:ln/>
        </p:spPr>
      </p:sp>
      <p:sp>
        <p:nvSpPr>
          <p:cNvPr id="40" name="System overview and analytics item"/>
          <p:cNvSpPr txBox="1"/>
          <p:nvPr/>
        </p:nvSpPr>
        <p:spPr>
          <a:xfrm>
            <a:off x="3154680" y="5650992"/>
            <a:ext cx="4754880" cy="365760"/>
          </a:xfrm>
          <a:prstGeom prst="rect">
            <a:avLst/>
          </a:prstGeom>
          <a:noFill/>
          <a:ln/>
        </p:spPr>
        <p:txBody>
          <a:bodyPr wrap="square" lIns="0" tIns="0" rIns="0" bIns="0" rtlCol="0" anchor="ctr"/>
          <a:lstStyle/>
          <a:p>
            <a:pPr indent="0" marL="0">
              <a:buNone/>
            </a:pPr>
            <a:r>
              <a:rPr lang="en-US" sz="1700" b="1" dirty="0">
                <a:solidFill>
                  <a:schemeClr val="tx1"/>
                </a:solidFill>
                <a:latin typeface="Calibri" pitchFamily="34" charset="0"/>
                <a:ea typeface="Calibri" pitchFamily="34" charset="-122"/>
                <a:cs typeface="Calibri" pitchFamily="34" charset="-120"/>
              </a:rPr>
              <a:t>System overview and analytics</a:t>
            </a:r>
            <a:endParaRPr lang="en-US" sz="1700" dirty="0"/>
          </a:p>
        </p:txBody>
      </p:sp>
      <p:sp>
        <p:nvSpPr>
          <p:cNvPr id="41" name="System overview and analytics leader"/>
          <p:cNvSpPr/>
          <p:nvPr/>
        </p:nvSpPr>
        <p:spPr>
          <a:xfrm>
            <a:off x="8001000" y="5888736"/>
            <a:ext cx="960120" cy="0"/>
          </a:xfrm>
          <a:prstGeom prst="line">
            <a:avLst/>
          </a:prstGeom>
          <a:noFill/>
          <a:ln w="12700">
            <a:solidFill>
              <a:srgbClr val="C8CED8"/>
            </a:solidFill>
            <a:prstDash val="sysDot"/>
          </a:ln>
        </p:spPr>
      </p:sp>
      <p:sp>
        <p:nvSpPr>
          <p:cNvPr id="42" name="System overview and analytics slide number"/>
          <p:cNvSpPr txBox="1"/>
          <p:nvPr/>
        </p:nvSpPr>
        <p:spPr>
          <a:xfrm>
            <a:off x="9052560" y="5650992"/>
            <a:ext cx="548640" cy="365760"/>
          </a:xfrm>
          <a:prstGeom prst="rect">
            <a:avLst/>
          </a:prstGeom>
          <a:noFill/>
          <a:ln/>
        </p:spPr>
        <p:txBody>
          <a:bodyPr wrap="square" lIns="0" tIns="0" rIns="0" bIns="0" rtlCol="0" anchor="ctr"/>
          <a:lstStyle/>
          <a:p>
            <a:pPr algn="r" indent="0" marL="0">
              <a:buNone/>
            </a:pPr>
            <a:r>
              <a:rPr lang="en-US" sz="1500" b="1" dirty="0">
                <a:solidFill>
                  <a:schemeClr val="accent1"/>
                </a:solidFill>
                <a:latin typeface="Arial" pitchFamily="34" charset="0"/>
                <a:ea typeface="Arial" pitchFamily="34" charset="-122"/>
                <a:cs typeface="Arial" pitchFamily="34" charset="-120"/>
              </a:rPr>
              <a:t>12</a:t>
            </a:r>
            <a:endParaRPr lang="en-US" sz="1500" dirty="0"/>
          </a:p>
        </p:txBody>
      </p:sp>
      <p:sp>
        <p:nvSpPr>
          <p:cNvPr id="44" name="Text 0"/>
          <p:cNvSpPr/>
          <p:nvPr>
            <p:ph idx="102" type="body" hasCustomPrompt="1"/>
          </p:nvPr>
        </p:nvSpPr>
        <p:spPr>
          <a:xfrm>
            <a:off x="548640" y="1389888"/>
            <a:ext cx="11094415" cy="457200"/>
          </a:xfrm>
          <a:prstGeom prst="rect">
            <a:avLst/>
          </a:prstGeom>
          <a:noFill/>
          <a:ln/>
        </p:spPr>
        <p:txBody>
          <a:bodyPr wrap="square" lIns="0" tIns="0" rIns="0" bIns="0" rtlCol="0" anchor="t"/>
          <a:lstStyle/>
          <a:p>
            <a:pPr algn="l" indent="0" marL="0">
              <a:buNone/>
            </a:pPr>
            <a:endParaRPr lang="en-US" sz="1500" dirty="0"/>
          </a:p>
        </p:txBody>
      </p:sp>
      <p:sp>
        <p:nvSpPr>
          <p:cNvPr id="25" name="Slide Number Placeholder 0"/>
          <p:cNvSpPr>
            <a:spLocks noGrp="1"/>
          </p:cNvSpPr>
          <p:nvPr>
            <p:ph type="sldNum" sz="quarter" idx="4294967295"/>
          </p:nvPr>
        </p:nvSpPr>
        <p:spPr>
          <a:xfrm>
            <a:off x="11643055" y="6254496"/>
            <a:ext cx="502920" cy="329184"/>
          </a:xfrm>
          <a:prstGeom prst="rect">
            <a:avLst/>
          </a:prstGeom>
          <a:extLst>
            <a:ext uri="{C572A759-6A51-4108-AA02-DFA0A04FC94B}">
              <ma14:wrappingTextBoxFlag xmlns:ma14="http://schemas.microsoft.com/office/mac/drawingml/2011/main" val="0"/>
            </a:ext>
          </a:extLst>
        </p:spPr>
        <p:txBody>
          <a:bodyPr anchor="ctr"/>
          <a:lstStyle>
            <a:lvl1pPr>
              <a:defRPr sz="1100">
                <a:solidFill>
                  <a:srgbClr val="FFFFFF"/>
                </a:solidFill>
                <a:latin typeface="Arial"/>
                <a:ea typeface="Arial"/>
                <a:cs typeface="Arial"/>
              </a:defRPr>
            </a:lvl1pPr>
          </a:lstStyle>
          <a:p>
            <a:pPr algn="ctr"/>
            <a:fld id="{F7021451-1387-4CA6-816F-3879F97B5CBC}" type="slidenum">
              <a:rPr b="1"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Wheel panel"/>
          <p:cNvSpPr/>
          <p:nvPr/>
        </p:nvSpPr>
        <p:spPr>
          <a:xfrm>
            <a:off x="0" y="45720"/>
            <a:ext cx="4754880" cy="6812280"/>
          </a:xfrm>
          <a:prstGeom prst="rect">
            <a:avLst/>
          </a:prstGeom>
          <a:solidFill>
            <a:schemeClr val="accent1"/>
          </a:solidFill>
          <a:ln/>
        </p:spPr>
      </p:sp>
      <p:pic>
        <p:nvPicPr>
          <p:cNvPr id="3" name="Workforce One wheel" descr="Workforce One modules around one platform">    </p:cNvPr>
          <p:cNvPicPr>
            <a:picLocks noChangeAspect="1"/>
          </p:cNvPicPr>
          <p:nvPr/>
        </p:nvPicPr>
        <p:blipFill>
          <a:blip r:embed="rId1"/>
          <a:stretch>
            <a:fillRect/>
          </a:stretch>
        </p:blipFill>
        <p:spPr>
          <a:xfrm>
            <a:off x="0" y="1074420"/>
            <a:ext cx="4754880" cy="4754880"/>
          </a:xfrm>
          <a:prstGeom prst="rect">
            <a:avLst/>
          </a:prstGeom>
        </p:spPr>
      </p:pic>
      <p:sp>
        <p:nvSpPr>
          <p:cNvPr id="4" name="Section pill"/>
          <p:cNvSpPr txBox="1"/>
          <p:nvPr/>
        </p:nvSpPr>
        <p:spPr>
          <a:xfrm>
            <a:off x="5257800" y="868680"/>
            <a:ext cx="1348740" cy="292608"/>
          </a:xfrm>
          <a:prstGeom prst="roundRect">
            <a:avLst>
              <a:gd name="adj" fmla="val 25000"/>
            </a:avLst>
          </a:prstGeom>
          <a:solidFill>
            <a:schemeClr val="accent1"/>
          </a:solidFill>
          <a:ln/>
        </p:spPr>
        <p:txBody>
          <a:bodyPr wrap="square" lIns="0" tIns="0" rIns="0" bIns="0" rtlCol="0" anchor="ctr"/>
          <a:lstStyle/>
          <a:p>
            <a:pPr algn="ctr" indent="0" marL="0">
              <a:buNone/>
            </a:pPr>
            <a:r>
              <a:rPr lang="en-US" sz="1000" b="1" spc="150" kern="0" dirty="0">
                <a:solidFill>
                  <a:srgbClr val="FFFFFF"/>
                </a:solidFill>
                <a:latin typeface="Arial" pitchFamily="34" charset="0"/>
                <a:ea typeface="Arial" pitchFamily="34" charset="-122"/>
                <a:cs typeface="Arial" pitchFamily="34" charset="-120"/>
              </a:rPr>
              <a:t>ABOUT ZIORA</a:t>
            </a:r>
            <a:endParaRPr lang="en-US" sz="1000" dirty="0"/>
          </a:p>
        </p:txBody>
      </p:sp>
      <p:sp>
        <p:nvSpPr>
          <p:cNvPr id="5" name="About title"/>
          <p:cNvSpPr txBox="1"/>
          <p:nvPr/>
        </p:nvSpPr>
        <p:spPr>
          <a:xfrm>
            <a:off x="5257800" y="1280160"/>
            <a:ext cx="6400800" cy="640080"/>
          </a:xfrm>
          <a:prstGeom prst="rect">
            <a:avLst/>
          </a:prstGeom>
          <a:noFill/>
          <a:ln/>
        </p:spPr>
        <p:txBody>
          <a:bodyPr wrap="square" lIns="0" tIns="0" rIns="0" bIns="0" rtlCol="0" anchor="ctr"/>
          <a:lstStyle/>
          <a:p>
            <a:pPr indent="0" marL="0">
              <a:buNone/>
            </a:pPr>
            <a:r>
              <a:rPr lang="en-US" sz="2800" b="1" dirty="0">
                <a:solidFill>
                  <a:schemeClr val="tx1"/>
                </a:solidFill>
                <a:latin typeface="Arial" pitchFamily="34" charset="0"/>
                <a:ea typeface="Arial" pitchFamily="34" charset="-122"/>
                <a:cs typeface="Arial" pitchFamily="34" charset="-120"/>
              </a:rPr>
              <a:t>Ziora - </a:t>
            </a:r>
            <a:pPr indent="0" marL="0">
              <a:buNone/>
            </a:pPr>
            <a:r>
              <a:rPr lang="en-US" sz="2800" b="1" dirty="0">
                <a:solidFill>
                  <a:schemeClr val="accent2"/>
                </a:solidFill>
                <a:latin typeface="Arial" pitchFamily="34" charset="0"/>
                <a:ea typeface="Arial" pitchFamily="34" charset="-122"/>
                <a:cs typeface="Arial" pitchFamily="34" charset="-120"/>
              </a:rPr>
              <a:t>Workforce One</a:t>
            </a:r>
            <a:pPr indent="0" marL="0">
              <a:buNone/>
            </a:pPr>
            <a:r>
              <a:rPr lang="en-US" sz="2800" b="1" dirty="0">
                <a:solidFill>
                  <a:schemeClr val="tx1"/>
                </a:solidFill>
                <a:latin typeface="Arial" pitchFamily="34" charset="0"/>
                <a:ea typeface="Arial" pitchFamily="34" charset="-122"/>
                <a:cs typeface="Arial" pitchFamily="34" charset="-120"/>
              </a:rPr>
              <a:t> platform</a:t>
            </a:r>
            <a:endParaRPr lang="en-US" sz="2800" dirty="0"/>
          </a:p>
        </p:txBody>
      </p:sp>
      <p:sp>
        <p:nvSpPr>
          <p:cNvPr id="6" name="About lede"/>
          <p:cNvSpPr txBox="1"/>
          <p:nvPr/>
        </p:nvSpPr>
        <p:spPr>
          <a:xfrm>
            <a:off x="5257800" y="2011680"/>
            <a:ext cx="6400800" cy="960120"/>
          </a:xfrm>
          <a:prstGeom prst="rect">
            <a:avLst/>
          </a:prstGeom>
          <a:noFill/>
          <a:ln/>
        </p:spPr>
        <p:txBody>
          <a:bodyPr wrap="square" lIns="0" tIns="0" rIns="0" bIns="0" rtlCol="0" anchor="t"/>
          <a:lstStyle/>
          <a:p>
            <a:pPr indent="0" marL="0">
              <a:buNone/>
            </a:pPr>
            <a:r>
              <a:rPr lang="en-US" sz="1500" dirty="0">
                <a:solidFill>
                  <a:schemeClr val="tx2"/>
                </a:solidFill>
                <a:latin typeface="Calibri" pitchFamily="34" charset="0"/>
                <a:ea typeface="Calibri" pitchFamily="34" charset="-122"/>
                <a:cs typeface="Calibri" pitchFamily="34" charset="-120"/>
              </a:rPr>
              <a:t>Ziora Workforce One connects every stage of the workforce journey on one AI-powered platform, with learning at its core. The person you hire is the person you train, review and prepare for the next role.</a:t>
            </a:r>
            <a:endParaRPr lang="en-US" sz="1500" dirty="0"/>
          </a:p>
        </p:txBody>
      </p:sp>
      <p:sp>
        <p:nvSpPr>
          <p:cNvPr id="7" name="Established in 2024 circle"/>
          <p:cNvSpPr/>
          <p:nvPr/>
        </p:nvSpPr>
        <p:spPr>
          <a:xfrm>
            <a:off x="5257800" y="3246120"/>
            <a:ext cx="457200" cy="457200"/>
          </a:xfrm>
          <a:prstGeom prst="ellipse">
            <a:avLst/>
          </a:prstGeom>
          <a:solidFill>
            <a:schemeClr val="accent1"/>
          </a:solidFill>
          <a:ln/>
        </p:spPr>
      </p:sp>
      <p:pic>
        <p:nvPicPr>
          <p:cNvPr id="8" name="Established in 2024 icon" descr="preencoded.png">    </p:cNvPr>
          <p:cNvPicPr>
            <a:picLocks noChangeAspect="1"/>
          </p:cNvPicPr>
          <p:nvPr/>
        </p:nvPicPr>
        <p:blipFill>
          <a:blip r:embed="rId2"/>
          <a:stretch>
            <a:fillRect/>
          </a:stretch>
        </p:blipFill>
        <p:spPr>
          <a:xfrm>
            <a:off x="5367528" y="3355848"/>
            <a:ext cx="237744" cy="237744"/>
          </a:xfrm>
          <a:prstGeom prst="rect">
            <a:avLst/>
          </a:prstGeom>
        </p:spPr>
      </p:pic>
      <p:sp>
        <p:nvSpPr>
          <p:cNvPr id="9" name="Established in 2024 title"/>
          <p:cNvSpPr txBox="1"/>
          <p:nvPr/>
        </p:nvSpPr>
        <p:spPr>
          <a:xfrm>
            <a:off x="5852160" y="3227832"/>
            <a:ext cx="2514600" cy="310896"/>
          </a:xfrm>
          <a:prstGeom prst="rect">
            <a:avLst/>
          </a:prstGeom>
          <a:noFill/>
          <a:ln/>
        </p:spPr>
        <p:txBody>
          <a:bodyPr wrap="square" lIns="0" tIns="0" rIns="0" bIns="0" rtlCol="0" anchor="t"/>
          <a:lstStyle/>
          <a:p>
            <a:pPr indent="0" marL="0">
              <a:buNone/>
            </a:pPr>
            <a:r>
              <a:rPr lang="en-US" sz="1400" b="1" dirty="0">
                <a:solidFill>
                  <a:schemeClr val="tx1"/>
                </a:solidFill>
                <a:latin typeface="Arial" pitchFamily="34" charset="0"/>
                <a:ea typeface="Arial" pitchFamily="34" charset="-122"/>
                <a:cs typeface="Arial" pitchFamily="34" charset="-120"/>
              </a:rPr>
              <a:t>Established in 2024</a:t>
            </a:r>
            <a:endParaRPr lang="en-US" sz="1400" dirty="0"/>
          </a:p>
        </p:txBody>
      </p:sp>
      <p:sp>
        <p:nvSpPr>
          <p:cNvPr id="10" name="Established in 2024 text"/>
          <p:cNvSpPr txBox="1"/>
          <p:nvPr/>
        </p:nvSpPr>
        <p:spPr>
          <a:xfrm>
            <a:off x="5852160" y="3538728"/>
            <a:ext cx="2514600" cy="868680"/>
          </a:xfrm>
          <a:prstGeom prst="rect">
            <a:avLst/>
          </a:prstGeom>
          <a:noFill/>
          <a:ln/>
        </p:spPr>
        <p:txBody>
          <a:bodyPr wrap="square" lIns="0" tIns="0" rIns="0" bIns="0" rtlCol="0" anchor="t"/>
          <a:lstStyle/>
          <a:p>
            <a:pPr indent="0" marL="0">
              <a:buNone/>
            </a:pPr>
            <a:r>
              <a:rPr lang="en-US" sz="1200" dirty="0">
                <a:solidFill>
                  <a:srgbClr val="4C5562"/>
                </a:solidFill>
                <a:latin typeface="Calibri" pitchFamily="34" charset="0"/>
                <a:ea typeface="Calibri" pitchFamily="34" charset="-122"/>
                <a:cs typeface="Calibri" pitchFamily="34" charset="-120"/>
              </a:rPr>
              <a:t>Built to make corporate learning engaging, effective and accessible.</a:t>
            </a:r>
            <a:endParaRPr lang="en-US" sz="1200" dirty="0"/>
          </a:p>
        </p:txBody>
      </p:sp>
      <p:sp>
        <p:nvSpPr>
          <p:cNvPr id="11" name="Workforce One platform circle"/>
          <p:cNvSpPr/>
          <p:nvPr/>
        </p:nvSpPr>
        <p:spPr>
          <a:xfrm>
            <a:off x="8503920" y="3246120"/>
            <a:ext cx="457200" cy="457200"/>
          </a:xfrm>
          <a:prstGeom prst="ellipse">
            <a:avLst/>
          </a:prstGeom>
          <a:solidFill>
            <a:schemeClr val="accent3"/>
          </a:solidFill>
          <a:ln/>
        </p:spPr>
      </p:sp>
      <p:pic>
        <p:nvPicPr>
          <p:cNvPr id="12" name="Workforce One platform icon" descr="preencoded.png">    </p:cNvPr>
          <p:cNvPicPr>
            <a:picLocks noChangeAspect="1"/>
          </p:cNvPicPr>
          <p:nvPr/>
        </p:nvPicPr>
        <p:blipFill>
          <a:blip r:embed="rId3"/>
          <a:stretch>
            <a:fillRect/>
          </a:stretch>
        </p:blipFill>
        <p:spPr>
          <a:xfrm>
            <a:off x="8613648" y="3355848"/>
            <a:ext cx="237744" cy="237744"/>
          </a:xfrm>
          <a:prstGeom prst="rect">
            <a:avLst/>
          </a:prstGeom>
        </p:spPr>
      </p:pic>
      <p:sp>
        <p:nvSpPr>
          <p:cNvPr id="13" name="Workforce One platform title"/>
          <p:cNvSpPr txBox="1"/>
          <p:nvPr/>
        </p:nvSpPr>
        <p:spPr>
          <a:xfrm>
            <a:off x="9098280" y="3227832"/>
            <a:ext cx="2514600" cy="310896"/>
          </a:xfrm>
          <a:prstGeom prst="rect">
            <a:avLst/>
          </a:prstGeom>
          <a:noFill/>
          <a:ln/>
        </p:spPr>
        <p:txBody>
          <a:bodyPr wrap="square" lIns="0" tIns="0" rIns="0" bIns="0" rtlCol="0" anchor="t"/>
          <a:lstStyle/>
          <a:p>
            <a:pPr indent="0" marL="0">
              <a:buNone/>
            </a:pPr>
            <a:r>
              <a:rPr lang="en-US" sz="1400" b="1" dirty="0">
                <a:solidFill>
                  <a:schemeClr val="tx1"/>
                </a:solidFill>
                <a:latin typeface="Arial" pitchFamily="34" charset="0"/>
                <a:ea typeface="Arial" pitchFamily="34" charset="-122"/>
                <a:cs typeface="Arial" pitchFamily="34" charset="-120"/>
              </a:rPr>
              <a:t>Workforce One platform</a:t>
            </a:r>
            <a:endParaRPr lang="en-US" sz="1400" dirty="0"/>
          </a:p>
        </p:txBody>
      </p:sp>
      <p:sp>
        <p:nvSpPr>
          <p:cNvPr id="14" name="Workforce One platform text"/>
          <p:cNvSpPr txBox="1"/>
          <p:nvPr/>
        </p:nvSpPr>
        <p:spPr>
          <a:xfrm>
            <a:off x="9098280" y="3538728"/>
            <a:ext cx="2514600" cy="868680"/>
          </a:xfrm>
          <a:prstGeom prst="rect">
            <a:avLst/>
          </a:prstGeom>
          <a:noFill/>
          <a:ln/>
        </p:spPr>
        <p:txBody>
          <a:bodyPr wrap="square" lIns="0" tIns="0" rIns="0" bIns="0" rtlCol="0" anchor="t"/>
          <a:lstStyle/>
          <a:p>
            <a:pPr indent="0" marL="0">
              <a:buNone/>
            </a:pPr>
            <a:r>
              <a:rPr lang="en-US" sz="1200" dirty="0">
                <a:solidFill>
                  <a:srgbClr val="4C5562"/>
                </a:solidFill>
                <a:latin typeface="Calibri" pitchFamily="34" charset="0"/>
                <a:ea typeface="Calibri" pitchFamily="34" charset="-122"/>
                <a:cs typeface="Calibri" pitchFamily="34" charset="-120"/>
              </a:rPr>
              <a:t>Recruiting, onboarding, learning, performance, skills and succession on one employee record.</a:t>
            </a:r>
            <a:endParaRPr lang="en-US" sz="1200" dirty="0"/>
          </a:p>
        </p:txBody>
      </p:sp>
      <p:sp>
        <p:nvSpPr>
          <p:cNvPr id="15" name="Learning at the core circle"/>
          <p:cNvSpPr/>
          <p:nvPr/>
        </p:nvSpPr>
        <p:spPr>
          <a:xfrm>
            <a:off x="5257800" y="4663440"/>
            <a:ext cx="457200" cy="457200"/>
          </a:xfrm>
          <a:prstGeom prst="ellipse">
            <a:avLst/>
          </a:prstGeom>
          <a:solidFill>
            <a:schemeClr val="accent2"/>
          </a:solidFill>
          <a:ln/>
        </p:spPr>
      </p:sp>
      <p:pic>
        <p:nvPicPr>
          <p:cNvPr id="16" name="Learning at the core icon" descr="preencoded.png">    </p:cNvPr>
          <p:cNvPicPr>
            <a:picLocks noChangeAspect="1"/>
          </p:cNvPicPr>
          <p:nvPr/>
        </p:nvPicPr>
        <p:blipFill>
          <a:blip r:embed="rId4"/>
          <a:stretch>
            <a:fillRect/>
          </a:stretch>
        </p:blipFill>
        <p:spPr>
          <a:xfrm>
            <a:off x="5367528" y="4773168"/>
            <a:ext cx="237744" cy="237744"/>
          </a:xfrm>
          <a:prstGeom prst="rect">
            <a:avLst/>
          </a:prstGeom>
        </p:spPr>
      </p:pic>
      <p:sp>
        <p:nvSpPr>
          <p:cNvPr id="17" name="Learning at the core title"/>
          <p:cNvSpPr txBox="1"/>
          <p:nvPr/>
        </p:nvSpPr>
        <p:spPr>
          <a:xfrm>
            <a:off x="5852160" y="4645152"/>
            <a:ext cx="2514600" cy="310896"/>
          </a:xfrm>
          <a:prstGeom prst="rect">
            <a:avLst/>
          </a:prstGeom>
          <a:noFill/>
          <a:ln/>
        </p:spPr>
        <p:txBody>
          <a:bodyPr wrap="square" lIns="0" tIns="0" rIns="0" bIns="0" rtlCol="0" anchor="t"/>
          <a:lstStyle/>
          <a:p>
            <a:pPr indent="0" marL="0">
              <a:buNone/>
            </a:pPr>
            <a:r>
              <a:rPr lang="en-US" sz="1400" b="1" dirty="0">
                <a:solidFill>
                  <a:schemeClr val="tx1"/>
                </a:solidFill>
                <a:latin typeface="Arial" pitchFamily="34" charset="0"/>
                <a:ea typeface="Arial" pitchFamily="34" charset="-122"/>
                <a:cs typeface="Arial" pitchFamily="34" charset="-120"/>
              </a:rPr>
              <a:t>Learning at the core</a:t>
            </a:r>
            <a:endParaRPr lang="en-US" sz="1400" dirty="0"/>
          </a:p>
        </p:txBody>
      </p:sp>
      <p:sp>
        <p:nvSpPr>
          <p:cNvPr id="18" name="Learning at the core text"/>
          <p:cNvSpPr txBox="1"/>
          <p:nvPr/>
        </p:nvSpPr>
        <p:spPr>
          <a:xfrm>
            <a:off x="5852160" y="4956048"/>
            <a:ext cx="2514600" cy="868680"/>
          </a:xfrm>
          <a:prstGeom prst="rect">
            <a:avLst/>
          </a:prstGeom>
          <a:noFill/>
          <a:ln/>
        </p:spPr>
        <p:txBody>
          <a:bodyPr wrap="square" lIns="0" tIns="0" rIns="0" bIns="0" rtlCol="0" anchor="t"/>
          <a:lstStyle/>
          <a:p>
            <a:pPr indent="0" marL="0">
              <a:buNone/>
            </a:pPr>
            <a:r>
              <a:rPr lang="en-US" sz="1200" dirty="0">
                <a:solidFill>
                  <a:srgbClr val="4C5562"/>
                </a:solidFill>
                <a:latin typeface="Calibri" pitchFamily="34" charset="0"/>
                <a:ea typeface="Calibri" pitchFamily="34" charset="-122"/>
                <a:cs typeface="Calibri" pitchFamily="34" charset="-120"/>
              </a:rPr>
              <a:t>Courses, programs, live training and certifications sit at the center of how people grow.</a:t>
            </a:r>
            <a:endParaRPr lang="en-US" sz="1200" dirty="0"/>
          </a:p>
        </p:txBody>
      </p:sp>
      <p:sp>
        <p:nvSpPr>
          <p:cNvPr id="19" name="Built for regulated industries circle"/>
          <p:cNvSpPr/>
          <p:nvPr/>
        </p:nvSpPr>
        <p:spPr>
          <a:xfrm>
            <a:off x="8503920" y="4663440"/>
            <a:ext cx="457200" cy="457200"/>
          </a:xfrm>
          <a:prstGeom prst="ellipse">
            <a:avLst/>
          </a:prstGeom>
          <a:solidFill>
            <a:schemeClr val="accent4"/>
          </a:solidFill>
          <a:ln/>
        </p:spPr>
      </p:sp>
      <p:pic>
        <p:nvPicPr>
          <p:cNvPr id="20" name="Built for regulated industries icon" descr="preencoded.png">    </p:cNvPr>
          <p:cNvPicPr>
            <a:picLocks noChangeAspect="1"/>
          </p:cNvPicPr>
          <p:nvPr/>
        </p:nvPicPr>
        <p:blipFill>
          <a:blip r:embed="rId5"/>
          <a:stretch>
            <a:fillRect/>
          </a:stretch>
        </p:blipFill>
        <p:spPr>
          <a:xfrm>
            <a:off x="8613648" y="4773168"/>
            <a:ext cx="237744" cy="237744"/>
          </a:xfrm>
          <a:prstGeom prst="rect">
            <a:avLst/>
          </a:prstGeom>
        </p:spPr>
      </p:pic>
      <p:sp>
        <p:nvSpPr>
          <p:cNvPr id="21" name="Built for regulated industries title"/>
          <p:cNvSpPr txBox="1"/>
          <p:nvPr/>
        </p:nvSpPr>
        <p:spPr>
          <a:xfrm>
            <a:off x="9098280" y="4645152"/>
            <a:ext cx="2514600" cy="310896"/>
          </a:xfrm>
          <a:prstGeom prst="rect">
            <a:avLst/>
          </a:prstGeom>
          <a:noFill/>
          <a:ln/>
        </p:spPr>
        <p:txBody>
          <a:bodyPr wrap="square" lIns="0" tIns="0" rIns="0" bIns="0" rtlCol="0" anchor="t"/>
          <a:lstStyle/>
          <a:p>
            <a:pPr indent="0" marL="0">
              <a:buNone/>
            </a:pPr>
            <a:r>
              <a:rPr lang="en-US" sz="1400" b="1" dirty="0">
                <a:solidFill>
                  <a:schemeClr val="tx1"/>
                </a:solidFill>
                <a:latin typeface="Arial" pitchFamily="34" charset="0"/>
                <a:ea typeface="Arial" pitchFamily="34" charset="-122"/>
                <a:cs typeface="Arial" pitchFamily="34" charset="-120"/>
              </a:rPr>
              <a:t>Built for regulated industries</a:t>
            </a:r>
            <a:endParaRPr lang="en-US" sz="1400" dirty="0"/>
          </a:p>
        </p:txBody>
      </p:sp>
      <p:sp>
        <p:nvSpPr>
          <p:cNvPr id="22" name="Built for regulated industries text"/>
          <p:cNvSpPr txBox="1"/>
          <p:nvPr/>
        </p:nvSpPr>
        <p:spPr>
          <a:xfrm>
            <a:off x="9098280" y="4956048"/>
            <a:ext cx="2514600" cy="868680"/>
          </a:xfrm>
          <a:prstGeom prst="rect">
            <a:avLst/>
          </a:prstGeom>
          <a:noFill/>
          <a:ln/>
        </p:spPr>
        <p:txBody>
          <a:bodyPr wrap="square" lIns="0" tIns="0" rIns="0" bIns="0" rtlCol="0" anchor="t"/>
          <a:lstStyle/>
          <a:p>
            <a:pPr indent="0" marL="0">
              <a:buNone/>
            </a:pPr>
            <a:r>
              <a:rPr lang="en-US" sz="1200" dirty="0">
                <a:solidFill>
                  <a:srgbClr val="4C5562"/>
                </a:solidFill>
                <a:latin typeface="Calibri" pitchFamily="34" charset="0"/>
                <a:ea typeface="Calibri" pitchFamily="34" charset="-122"/>
                <a:cs typeface="Calibri" pitchFamily="34" charset="-120"/>
              </a:rPr>
              <a:t>SOC 2 and HIPAA certified, with compliance training, renewals and audit trails.</a:t>
            </a:r>
            <a:endParaRPr lang="en-US" sz="1200" dirty="0"/>
          </a:p>
        </p:txBody>
      </p:sp>
      <p:sp>
        <p:nvSpPr>
          <p:cNvPr id="24" name="Text 0"/>
          <p:cNvSpPr/>
          <p:nvPr>
            <p:ph idx="101" type="title" hasCustomPrompt="1"/>
          </p:nvPr>
        </p:nvSpPr>
        <p:spPr>
          <a:xfrm>
            <a:off x="548640" y="749808"/>
            <a:ext cx="11094415" cy="640080"/>
          </a:xfrm>
          <a:prstGeom prst="rect">
            <a:avLst/>
          </a:prstGeom>
          <a:noFill/>
          <a:ln/>
        </p:spPr>
        <p:txBody>
          <a:bodyPr wrap="square" lIns="0" tIns="0" rIns="0" bIns="0" rtlCol="0" anchor="ctr"/>
          <a:lstStyle/>
          <a:p>
            <a:pPr algn="l" indent="0" marL="0">
              <a:buNone/>
            </a:pPr>
            <a:endParaRPr lang="en-US" sz="3000" dirty="0"/>
          </a:p>
        </p:txBody>
      </p:sp>
      <p:sp>
        <p:nvSpPr>
          <p:cNvPr id="25" name="Text 0"/>
          <p:cNvSpPr/>
          <p:nvPr>
            <p:ph idx="102" type="body" hasCustomPrompt="1"/>
          </p:nvPr>
        </p:nvSpPr>
        <p:spPr>
          <a:xfrm>
            <a:off x="548640" y="1389888"/>
            <a:ext cx="11094415" cy="457200"/>
          </a:xfrm>
          <a:prstGeom prst="rect">
            <a:avLst/>
          </a:prstGeom>
          <a:noFill/>
          <a:ln/>
        </p:spPr>
        <p:txBody>
          <a:bodyPr wrap="square" lIns="0" tIns="0" rIns="0" bIns="0" rtlCol="0" anchor="t"/>
          <a:lstStyle/>
          <a:p>
            <a:pPr algn="l" indent="0" marL="0">
              <a:buNone/>
            </a:pPr>
            <a:endParaRPr lang="en-US" sz="1500" dirty="0"/>
          </a:p>
        </p:txBody>
      </p:sp>
      <p:sp>
        <p:nvSpPr>
          <p:cNvPr id="25" name="Slide Number Placeholder 0"/>
          <p:cNvSpPr>
            <a:spLocks noGrp="1"/>
          </p:cNvSpPr>
          <p:nvPr>
            <p:ph type="sldNum" sz="quarter" idx="4294967295"/>
          </p:nvPr>
        </p:nvSpPr>
        <p:spPr>
          <a:xfrm>
            <a:off x="11643055" y="6254496"/>
            <a:ext cx="502920" cy="329184"/>
          </a:xfrm>
          <a:prstGeom prst="rect">
            <a:avLst/>
          </a:prstGeom>
          <a:extLst>
            <a:ext uri="{C572A759-6A51-4108-AA02-DFA0A04FC94B}">
              <ma14:wrappingTextBoxFlag xmlns:ma14="http://schemas.microsoft.com/office/mac/drawingml/2011/main" val="0"/>
            </a:ext>
          </a:extLst>
        </p:spPr>
        <p:txBody>
          <a:bodyPr anchor="ctr"/>
          <a:lstStyle>
            <a:lvl1pPr>
              <a:defRPr sz="1100">
                <a:solidFill>
                  <a:srgbClr val="FFFFFF"/>
                </a:solidFill>
                <a:latin typeface="Arial"/>
                <a:ea typeface="Arial"/>
                <a:cs typeface="Arial"/>
              </a:defRPr>
            </a:lvl1pPr>
          </a:lstStyle>
          <a:p>
            <a:pPr algn="ctr"/>
            <a:fld id="{F7021451-1387-4CA6-816F-3879F97B5CBC}" type="slidenum">
              <a:rPr b="1"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Section pill"/>
          <p:cNvSpPr txBox="1"/>
          <p:nvPr/>
        </p:nvSpPr>
        <p:spPr>
          <a:xfrm>
            <a:off x="548640" y="384048"/>
            <a:ext cx="2404872" cy="292608"/>
          </a:xfrm>
          <a:prstGeom prst="roundRect">
            <a:avLst>
              <a:gd name="adj" fmla="val 25000"/>
            </a:avLst>
          </a:prstGeom>
          <a:solidFill>
            <a:schemeClr val="accent1"/>
          </a:solidFill>
          <a:ln/>
        </p:spPr>
        <p:txBody>
          <a:bodyPr wrap="square" lIns="0" tIns="0" rIns="0" bIns="0" rtlCol="0" anchor="ctr"/>
          <a:lstStyle/>
          <a:p>
            <a:pPr algn="ctr" indent="0" marL="0">
              <a:buNone/>
            </a:pPr>
            <a:r>
              <a:rPr lang="en-US" sz="1000" b="1" spc="150" kern="0" dirty="0">
                <a:solidFill>
                  <a:srgbClr val="FFFFFF"/>
                </a:solidFill>
                <a:latin typeface="Arial" pitchFamily="34" charset="0"/>
                <a:ea typeface="Arial" pitchFamily="34" charset="-122"/>
                <a:cs typeface="Arial" pitchFamily="34" charset="-120"/>
              </a:rPr>
              <a:t>MARKET DIFFERENTIATION</a:t>
            </a:r>
            <a:endParaRPr lang="en-US" sz="1000" dirty="0"/>
          </a:p>
        </p:txBody>
      </p:sp>
      <p:sp>
        <p:nvSpPr>
          <p:cNvPr id="3" name="Text 0"/>
          <p:cNvSpPr/>
          <p:nvPr>
            <p:ph idx="101" type="title" hasCustomPrompt="1"/>
          </p:nvPr>
        </p:nvSpPr>
        <p:spPr>
          <a:xfrm>
            <a:off x="548640" y="749808"/>
            <a:ext cx="11094415" cy="640080"/>
          </a:xfrm>
          <a:prstGeom prst="rect">
            <a:avLst/>
          </a:prstGeom>
          <a:noFill/>
          <a:ln/>
        </p:spPr>
        <p:txBody>
          <a:bodyPr wrap="square" lIns="0" tIns="0" rIns="0" bIns="0" rtlCol="0" anchor="ctr"/>
          <a:lstStyle/>
          <a:p>
            <a:pPr algn="l" indent="0" marL="0">
              <a:buNone/>
            </a:pPr>
            <a:r>
              <a:rPr lang="en-US" sz="3000" b="1" dirty="0">
                <a:solidFill>
                  <a:schemeClr val="tx1"/>
                </a:solidFill>
                <a:latin typeface="Arial" pitchFamily="34" charset="0"/>
                <a:ea typeface="Arial" pitchFamily="34" charset="-122"/>
                <a:cs typeface="Arial" pitchFamily="34" charset="-120"/>
              </a:rPr>
              <a:t>How Ziora is </a:t>
            </a:r>
            <a:pPr algn="l" indent="0" marL="0">
              <a:buNone/>
            </a:pPr>
            <a:r>
              <a:rPr lang="en-US" sz="3000" b="1" dirty="0">
                <a:solidFill>
                  <a:schemeClr val="accent2"/>
                </a:solidFill>
                <a:latin typeface="Arial" pitchFamily="34" charset="0"/>
                <a:ea typeface="Arial" pitchFamily="34" charset="-122"/>
                <a:cs typeface="Arial" pitchFamily="34" charset="-120"/>
              </a:rPr>
              <a:t>different</a:t>
            </a:r>
            <a:endParaRPr lang="en-US" sz="3000" dirty="0"/>
          </a:p>
        </p:txBody>
      </p:sp>
      <p:sp>
        <p:nvSpPr>
          <p:cNvPr id="4" name="Text 0"/>
          <p:cNvSpPr/>
          <p:nvPr>
            <p:ph idx="102" type="body" hasCustomPrompt="1"/>
          </p:nvPr>
        </p:nvSpPr>
        <p:spPr>
          <a:xfrm>
            <a:off x="548640" y="1389888"/>
            <a:ext cx="11094415" cy="457200"/>
          </a:xfrm>
          <a:prstGeom prst="rect">
            <a:avLst/>
          </a:prstGeom>
          <a:noFill/>
          <a:ln/>
        </p:spPr>
        <p:txBody>
          <a:bodyPr wrap="square" lIns="0" tIns="0" rIns="0" bIns="0" rtlCol="0" anchor="t"/>
          <a:lstStyle/>
          <a:p>
            <a:pPr algn="l" indent="0" marL="0">
              <a:buNone/>
            </a:pPr>
            <a:r>
              <a:rPr lang="en-US" sz="1500" dirty="0">
                <a:solidFill>
                  <a:srgbClr val="4C5562"/>
                </a:solidFill>
                <a:latin typeface="Calibri" pitchFamily="34" charset="0"/>
                <a:ea typeface="Calibri" pitchFamily="34" charset="-122"/>
                <a:cs typeface="Calibri" pitchFamily="34" charset="-120"/>
              </a:rPr>
              <a:t>Not another standalone LMS. A learning system built into the platform your whole workforce already uses.</a:t>
            </a:r>
            <a:endParaRPr lang="en-US" sz="1500" dirty="0"/>
          </a:p>
        </p:txBody>
      </p:sp>
      <p:sp>
        <p:nvSpPr>
          <p:cNvPr id="5" name="One integrated platform card"/>
          <p:cNvSpPr/>
          <p:nvPr/>
        </p:nvSpPr>
        <p:spPr>
          <a:xfrm>
            <a:off x="548640" y="2011680"/>
            <a:ext cx="3515258" cy="1325880"/>
          </a:xfrm>
          <a:prstGeom prst="roundRect">
            <a:avLst>
              <a:gd name="adj" fmla="val 8276"/>
            </a:avLst>
          </a:prstGeom>
          <a:solidFill>
            <a:srgbClr val="FFFFFF"/>
          </a:solidFill>
          <a:ln w="9525">
            <a:solidFill>
              <a:srgbClr val="E4E8EF"/>
            </a:solidFill>
            <a:prstDash val="solid"/>
          </a:ln>
          <a:effectLst>
            <a:outerShdw sx="100000" sy="100000" kx="0" ky="0" algn="bl" rotWithShape="0" blurRad="127000" dist="38100" dir="5400000">
              <a:srgbClr val="10203C">
                <a:alpha val="14000"/>
              </a:srgbClr>
            </a:outerShdw>
          </a:effectLst>
        </p:spPr>
      </p:sp>
      <p:sp>
        <p:nvSpPr>
          <p:cNvPr id="6" name="One integrated platform number"/>
          <p:cNvSpPr txBox="1"/>
          <p:nvPr/>
        </p:nvSpPr>
        <p:spPr>
          <a:xfrm>
            <a:off x="749808" y="2157984"/>
            <a:ext cx="384048" cy="384048"/>
          </a:xfrm>
          <a:prstGeom prst="ellipse">
            <a:avLst/>
          </a:prstGeom>
          <a:solidFill>
            <a:schemeClr val="accent1"/>
          </a:solidFill>
          <a:ln/>
        </p:spPr>
        <p:txBody>
          <a:bodyPr wrap="square" lIns="0" tIns="0" rIns="0" bIns="0" rtlCol="0" anchor="ctr"/>
          <a:lstStyle/>
          <a:p>
            <a:pPr algn="ctr" indent="0" marL="0">
              <a:buNone/>
            </a:pPr>
            <a:r>
              <a:rPr lang="en-US" sz="1100" b="1" dirty="0">
                <a:solidFill>
                  <a:srgbClr val="FFFFFF"/>
                </a:solidFill>
                <a:latin typeface="Arial" pitchFamily="34" charset="0"/>
                <a:ea typeface="Arial" pitchFamily="34" charset="-122"/>
                <a:cs typeface="Arial" pitchFamily="34" charset="-120"/>
              </a:rPr>
              <a:t>01</a:t>
            </a:r>
            <a:endParaRPr lang="en-US" sz="1100" dirty="0"/>
          </a:p>
        </p:txBody>
      </p:sp>
      <p:sp>
        <p:nvSpPr>
          <p:cNvPr id="7" name="One integrated platform title"/>
          <p:cNvSpPr txBox="1"/>
          <p:nvPr/>
        </p:nvSpPr>
        <p:spPr>
          <a:xfrm>
            <a:off x="1261872" y="2157984"/>
            <a:ext cx="2600858" cy="457200"/>
          </a:xfrm>
          <a:prstGeom prst="rect">
            <a:avLst/>
          </a:prstGeom>
          <a:noFill/>
          <a:ln/>
        </p:spPr>
        <p:txBody>
          <a:bodyPr wrap="square" lIns="0" tIns="0" rIns="0" bIns="0" rtlCol="0" anchor="t"/>
          <a:lstStyle/>
          <a:p>
            <a:pPr indent="0" marL="0">
              <a:buNone/>
            </a:pPr>
            <a:r>
              <a:rPr lang="en-US" sz="1400" b="1" dirty="0">
                <a:solidFill>
                  <a:schemeClr val="tx1"/>
                </a:solidFill>
                <a:latin typeface="Arial" pitchFamily="34" charset="0"/>
                <a:ea typeface="Arial" pitchFamily="34" charset="-122"/>
                <a:cs typeface="Arial" pitchFamily="34" charset="-120"/>
              </a:rPr>
              <a:t>One integrated platform</a:t>
            </a:r>
            <a:endParaRPr lang="en-US" sz="1400" dirty="0"/>
          </a:p>
        </p:txBody>
      </p:sp>
      <p:sp>
        <p:nvSpPr>
          <p:cNvPr id="8" name="One integrated platform text"/>
          <p:cNvSpPr txBox="1"/>
          <p:nvPr/>
        </p:nvSpPr>
        <p:spPr>
          <a:xfrm>
            <a:off x="1261872" y="2615184"/>
            <a:ext cx="2600858" cy="548640"/>
          </a:xfrm>
          <a:prstGeom prst="rect">
            <a:avLst/>
          </a:prstGeom>
          <a:noFill/>
          <a:ln/>
        </p:spPr>
        <p:txBody>
          <a:bodyPr wrap="square" lIns="0" tIns="0" rIns="0" bIns="0" rtlCol="0" anchor="t"/>
          <a:lstStyle/>
          <a:p>
            <a:pPr indent="0" marL="0">
              <a:buNone/>
            </a:pPr>
            <a:r>
              <a:rPr lang="en-US" sz="1100" dirty="0">
                <a:solidFill>
                  <a:srgbClr val="4C5562"/>
                </a:solidFill>
                <a:latin typeface="Calibri" pitchFamily="34" charset="0"/>
                <a:ea typeface="Calibri" pitchFamily="34" charset="-122"/>
                <a:cs typeface="Calibri" pitchFamily="34" charset="-120"/>
              </a:rPr>
              <a:t>Learning shares one employee record with recruiting, onboarding and performance — no separate LMS login or re-keying.</a:t>
            </a:r>
            <a:endParaRPr lang="en-US" sz="1100" dirty="0"/>
          </a:p>
        </p:txBody>
      </p:sp>
      <p:sp>
        <p:nvSpPr>
          <p:cNvPr id="9" name="100+ years of combined experience card"/>
          <p:cNvSpPr/>
          <p:nvPr/>
        </p:nvSpPr>
        <p:spPr>
          <a:xfrm>
            <a:off x="4338218" y="2011680"/>
            <a:ext cx="3515258" cy="1325880"/>
          </a:xfrm>
          <a:prstGeom prst="roundRect">
            <a:avLst>
              <a:gd name="adj" fmla="val 8276"/>
            </a:avLst>
          </a:prstGeom>
          <a:solidFill>
            <a:srgbClr val="FFFFFF"/>
          </a:solidFill>
          <a:ln w="9525">
            <a:solidFill>
              <a:srgbClr val="E4E8EF"/>
            </a:solidFill>
            <a:prstDash val="solid"/>
          </a:ln>
          <a:effectLst>
            <a:outerShdw sx="100000" sy="100000" kx="0" ky="0" algn="bl" rotWithShape="0" blurRad="127000" dist="38100" dir="5400000">
              <a:srgbClr val="10203C">
                <a:alpha val="14000"/>
              </a:srgbClr>
            </a:outerShdw>
          </a:effectLst>
        </p:spPr>
      </p:sp>
      <p:sp>
        <p:nvSpPr>
          <p:cNvPr id="10" name="100+ years of combined experience number"/>
          <p:cNvSpPr txBox="1"/>
          <p:nvPr/>
        </p:nvSpPr>
        <p:spPr>
          <a:xfrm>
            <a:off x="4539386" y="2157984"/>
            <a:ext cx="384048" cy="384048"/>
          </a:xfrm>
          <a:prstGeom prst="ellipse">
            <a:avLst/>
          </a:prstGeom>
          <a:solidFill>
            <a:schemeClr val="accent3"/>
          </a:solidFill>
          <a:ln/>
        </p:spPr>
        <p:txBody>
          <a:bodyPr wrap="square" lIns="0" tIns="0" rIns="0" bIns="0" rtlCol="0" anchor="ctr"/>
          <a:lstStyle/>
          <a:p>
            <a:pPr algn="ctr" indent="0" marL="0">
              <a:buNone/>
            </a:pPr>
            <a:r>
              <a:rPr lang="en-US" sz="1100" b="1" dirty="0">
                <a:solidFill>
                  <a:srgbClr val="FFFFFF"/>
                </a:solidFill>
                <a:latin typeface="Arial" pitchFamily="34" charset="0"/>
                <a:ea typeface="Arial" pitchFamily="34" charset="-122"/>
                <a:cs typeface="Arial" pitchFamily="34" charset="-120"/>
              </a:rPr>
              <a:t>02</a:t>
            </a:r>
            <a:endParaRPr lang="en-US" sz="1100" dirty="0"/>
          </a:p>
        </p:txBody>
      </p:sp>
      <p:sp>
        <p:nvSpPr>
          <p:cNvPr id="11" name="100+ years of combined experience title"/>
          <p:cNvSpPr txBox="1"/>
          <p:nvPr/>
        </p:nvSpPr>
        <p:spPr>
          <a:xfrm>
            <a:off x="5051450" y="2157984"/>
            <a:ext cx="2600858" cy="457200"/>
          </a:xfrm>
          <a:prstGeom prst="rect">
            <a:avLst/>
          </a:prstGeom>
          <a:noFill/>
          <a:ln/>
        </p:spPr>
        <p:txBody>
          <a:bodyPr wrap="square" lIns="0" tIns="0" rIns="0" bIns="0" rtlCol="0" anchor="t"/>
          <a:lstStyle/>
          <a:p>
            <a:pPr indent="0" marL="0">
              <a:buNone/>
            </a:pPr>
            <a:r>
              <a:rPr lang="en-US" sz="1400" b="1" dirty="0">
                <a:solidFill>
                  <a:schemeClr val="tx1"/>
                </a:solidFill>
                <a:latin typeface="Arial" pitchFamily="34" charset="0"/>
                <a:ea typeface="Arial" pitchFamily="34" charset="-122"/>
                <a:cs typeface="Arial" pitchFamily="34" charset="-120"/>
              </a:rPr>
              <a:t>100+ years of combined experience</a:t>
            </a:r>
            <a:endParaRPr lang="en-US" sz="1400" dirty="0"/>
          </a:p>
        </p:txBody>
      </p:sp>
      <p:sp>
        <p:nvSpPr>
          <p:cNvPr id="12" name="100+ years of combined experience text"/>
          <p:cNvSpPr txBox="1"/>
          <p:nvPr/>
        </p:nvSpPr>
        <p:spPr>
          <a:xfrm>
            <a:off x="5051450" y="2615184"/>
            <a:ext cx="2600858" cy="548640"/>
          </a:xfrm>
          <a:prstGeom prst="rect">
            <a:avLst/>
          </a:prstGeom>
          <a:noFill/>
          <a:ln/>
        </p:spPr>
        <p:txBody>
          <a:bodyPr wrap="square" lIns="0" tIns="0" rIns="0" bIns="0" rtlCol="0" anchor="t"/>
          <a:lstStyle/>
          <a:p>
            <a:pPr indent="0" marL="0">
              <a:buNone/>
            </a:pPr>
            <a:r>
              <a:rPr lang="en-US" sz="1100" dirty="0">
                <a:solidFill>
                  <a:srgbClr val="4C5562"/>
                </a:solidFill>
                <a:latin typeface="Calibri" pitchFamily="34" charset="0"/>
                <a:ea typeface="Calibri" pitchFamily="34" charset="-122"/>
                <a:cs typeface="Calibri" pitchFamily="34" charset="-120"/>
              </a:rPr>
              <a:t>A leadership team with more than 100 combined years in LMS and talent management.</a:t>
            </a:r>
            <a:endParaRPr lang="en-US" sz="1100" dirty="0"/>
          </a:p>
        </p:txBody>
      </p:sp>
      <p:sp>
        <p:nvSpPr>
          <p:cNvPr id="13" name="Live in four weeks card"/>
          <p:cNvSpPr/>
          <p:nvPr/>
        </p:nvSpPr>
        <p:spPr>
          <a:xfrm>
            <a:off x="8127797" y="2011680"/>
            <a:ext cx="3515258" cy="1325880"/>
          </a:xfrm>
          <a:prstGeom prst="roundRect">
            <a:avLst>
              <a:gd name="adj" fmla="val 8276"/>
            </a:avLst>
          </a:prstGeom>
          <a:solidFill>
            <a:srgbClr val="FFFFFF"/>
          </a:solidFill>
          <a:ln w="9525">
            <a:solidFill>
              <a:srgbClr val="E4E8EF"/>
            </a:solidFill>
            <a:prstDash val="solid"/>
          </a:ln>
          <a:effectLst>
            <a:outerShdw sx="100000" sy="100000" kx="0" ky="0" algn="bl" rotWithShape="0" blurRad="127000" dist="38100" dir="5400000">
              <a:srgbClr val="10203C">
                <a:alpha val="14000"/>
              </a:srgbClr>
            </a:outerShdw>
          </a:effectLst>
        </p:spPr>
      </p:sp>
      <p:sp>
        <p:nvSpPr>
          <p:cNvPr id="14" name="Live in four weeks number"/>
          <p:cNvSpPr txBox="1"/>
          <p:nvPr/>
        </p:nvSpPr>
        <p:spPr>
          <a:xfrm>
            <a:off x="8328965" y="2157984"/>
            <a:ext cx="384048" cy="384048"/>
          </a:xfrm>
          <a:prstGeom prst="ellipse">
            <a:avLst/>
          </a:prstGeom>
          <a:solidFill>
            <a:schemeClr val="accent2"/>
          </a:solidFill>
          <a:ln/>
        </p:spPr>
        <p:txBody>
          <a:bodyPr wrap="square" lIns="0" tIns="0" rIns="0" bIns="0" rtlCol="0" anchor="ctr"/>
          <a:lstStyle/>
          <a:p>
            <a:pPr algn="ctr" indent="0" marL="0">
              <a:buNone/>
            </a:pPr>
            <a:r>
              <a:rPr lang="en-US" sz="1100" b="1" dirty="0">
                <a:solidFill>
                  <a:srgbClr val="FFFFFF"/>
                </a:solidFill>
                <a:latin typeface="Arial" pitchFamily="34" charset="0"/>
                <a:ea typeface="Arial" pitchFamily="34" charset="-122"/>
                <a:cs typeface="Arial" pitchFamily="34" charset="-120"/>
              </a:rPr>
              <a:t>03</a:t>
            </a:r>
            <a:endParaRPr lang="en-US" sz="1100" dirty="0"/>
          </a:p>
        </p:txBody>
      </p:sp>
      <p:sp>
        <p:nvSpPr>
          <p:cNvPr id="15" name="Live in four weeks title"/>
          <p:cNvSpPr txBox="1"/>
          <p:nvPr/>
        </p:nvSpPr>
        <p:spPr>
          <a:xfrm>
            <a:off x="8841029" y="2157984"/>
            <a:ext cx="2600858" cy="457200"/>
          </a:xfrm>
          <a:prstGeom prst="rect">
            <a:avLst/>
          </a:prstGeom>
          <a:noFill/>
          <a:ln/>
        </p:spPr>
        <p:txBody>
          <a:bodyPr wrap="square" lIns="0" tIns="0" rIns="0" bIns="0" rtlCol="0" anchor="t"/>
          <a:lstStyle/>
          <a:p>
            <a:pPr indent="0" marL="0">
              <a:buNone/>
            </a:pPr>
            <a:r>
              <a:rPr lang="en-US" sz="1400" b="1" dirty="0">
                <a:solidFill>
                  <a:schemeClr val="tx1"/>
                </a:solidFill>
                <a:latin typeface="Arial" pitchFamily="34" charset="0"/>
                <a:ea typeface="Arial" pitchFamily="34" charset="-122"/>
                <a:cs typeface="Arial" pitchFamily="34" charset="-120"/>
              </a:rPr>
              <a:t>Live in four weeks</a:t>
            </a:r>
            <a:endParaRPr lang="en-US" sz="1400" dirty="0"/>
          </a:p>
        </p:txBody>
      </p:sp>
      <p:sp>
        <p:nvSpPr>
          <p:cNvPr id="16" name="Live in four weeks text"/>
          <p:cNvSpPr txBox="1"/>
          <p:nvPr/>
        </p:nvSpPr>
        <p:spPr>
          <a:xfrm>
            <a:off x="8841029" y="2615184"/>
            <a:ext cx="2600858" cy="548640"/>
          </a:xfrm>
          <a:prstGeom prst="rect">
            <a:avLst/>
          </a:prstGeom>
          <a:noFill/>
          <a:ln/>
        </p:spPr>
        <p:txBody>
          <a:bodyPr wrap="square" lIns="0" tIns="0" rIns="0" bIns="0" rtlCol="0" anchor="t"/>
          <a:lstStyle/>
          <a:p>
            <a:pPr indent="0" marL="0">
              <a:buNone/>
            </a:pPr>
            <a:r>
              <a:rPr lang="en-US" sz="1100" dirty="0">
                <a:solidFill>
                  <a:srgbClr val="4C5562"/>
                </a:solidFill>
                <a:latin typeface="Calibri" pitchFamily="34" charset="0"/>
                <a:ea typeface="Calibri" pitchFamily="34" charset="-122"/>
                <a:cs typeface="Calibri" pitchFamily="34" charset="-120"/>
              </a:rPr>
              <a:t>A faster implementation cycle, with users, history and certifications moved from your current LMS.</a:t>
            </a:r>
            <a:endParaRPr lang="en-US" sz="1100" dirty="0"/>
          </a:p>
        </p:txBody>
      </p:sp>
      <p:sp>
        <p:nvSpPr>
          <p:cNvPr id="17" name="Comparison heading"/>
          <p:cNvSpPr txBox="1"/>
          <p:nvPr/>
        </p:nvSpPr>
        <p:spPr>
          <a:xfrm>
            <a:off x="548640" y="3520440"/>
            <a:ext cx="1828800" cy="274320"/>
          </a:xfrm>
          <a:prstGeom prst="rect">
            <a:avLst/>
          </a:prstGeom>
          <a:noFill/>
          <a:ln/>
        </p:spPr>
        <p:txBody>
          <a:bodyPr wrap="square" lIns="0" tIns="0" rIns="0" bIns="0" rtlCol="0" anchor="ctr"/>
          <a:lstStyle/>
          <a:p>
            <a:pPr indent="0" marL="0">
              <a:buNone/>
            </a:pPr>
            <a:r>
              <a:rPr lang="en-US" sz="900" b="1" spc="50" kern="0" dirty="0">
                <a:solidFill>
                  <a:srgbClr val="4C5562"/>
                </a:solidFill>
                <a:latin typeface="Arial" pitchFamily="34" charset="0"/>
                <a:ea typeface="Arial" pitchFamily="34" charset="-122"/>
                <a:cs typeface="Arial" pitchFamily="34" charset="-120"/>
              </a:rPr>
              <a:t>ZIORA VS A TYPICAL LMS</a:t>
            </a:r>
            <a:endParaRPr lang="en-US" sz="900" dirty="0"/>
          </a:p>
        </p:txBody>
      </p:sp>
      <p:sp>
        <p:nvSpPr>
          <p:cNvPr id="18" name="TYPICAL LMS column heading"/>
          <p:cNvSpPr txBox="1"/>
          <p:nvPr/>
        </p:nvSpPr>
        <p:spPr>
          <a:xfrm>
            <a:off x="2624328" y="3520440"/>
            <a:ext cx="2743200" cy="274320"/>
          </a:xfrm>
          <a:prstGeom prst="rect">
            <a:avLst/>
          </a:prstGeom>
          <a:noFill/>
          <a:ln/>
        </p:spPr>
        <p:txBody>
          <a:bodyPr wrap="square" lIns="0" tIns="0" rIns="0" bIns="0" rtlCol="0" anchor="ctr"/>
          <a:lstStyle/>
          <a:p>
            <a:pPr indent="0" marL="0">
              <a:buNone/>
            </a:pPr>
            <a:r>
              <a:rPr lang="en-US" sz="1100" b="1" spc="150" kern="0" dirty="0">
                <a:solidFill>
                  <a:srgbClr val="B45309"/>
                </a:solidFill>
                <a:latin typeface="Arial" pitchFamily="34" charset="0"/>
                <a:ea typeface="Arial" pitchFamily="34" charset="-122"/>
                <a:cs typeface="Arial" pitchFamily="34" charset="-120"/>
              </a:rPr>
              <a:t>TYPICAL LMS</a:t>
            </a:r>
            <a:endParaRPr lang="en-US" sz="1100" dirty="0"/>
          </a:p>
        </p:txBody>
      </p:sp>
      <p:sp>
        <p:nvSpPr>
          <p:cNvPr id="19" name="ZIORA column heading"/>
          <p:cNvSpPr txBox="1"/>
          <p:nvPr/>
        </p:nvSpPr>
        <p:spPr>
          <a:xfrm>
            <a:off x="7257136" y="3520440"/>
            <a:ext cx="2743200" cy="274320"/>
          </a:xfrm>
          <a:prstGeom prst="rect">
            <a:avLst/>
          </a:prstGeom>
          <a:noFill/>
          <a:ln/>
        </p:spPr>
        <p:txBody>
          <a:bodyPr wrap="square" lIns="0" tIns="0" rIns="0" bIns="0" rtlCol="0" anchor="ctr"/>
          <a:lstStyle/>
          <a:p>
            <a:pPr indent="0" marL="0">
              <a:buNone/>
            </a:pPr>
            <a:r>
              <a:rPr lang="en-US" sz="1100" b="1" spc="150" kern="0" dirty="0">
                <a:solidFill>
                  <a:srgbClr val="005BF7"/>
                </a:solidFill>
                <a:latin typeface="Arial" pitchFamily="34" charset="0"/>
                <a:ea typeface="Arial" pitchFamily="34" charset="-122"/>
                <a:cs typeface="Arial" pitchFamily="34" charset="-120"/>
              </a:rPr>
              <a:t>ZIORA</a:t>
            </a:r>
            <a:endParaRPr lang="en-US" sz="1100" dirty="0"/>
          </a:p>
        </p:txBody>
      </p:sp>
      <p:sp>
        <p:nvSpPr>
          <p:cNvPr id="20" name="The platform label"/>
          <p:cNvSpPr txBox="1"/>
          <p:nvPr/>
        </p:nvSpPr>
        <p:spPr>
          <a:xfrm>
            <a:off x="548640" y="3840480"/>
            <a:ext cx="1828800" cy="420624"/>
          </a:xfrm>
          <a:prstGeom prst="rect">
            <a:avLst/>
          </a:prstGeom>
          <a:noFill/>
          <a:ln/>
        </p:spPr>
        <p:txBody>
          <a:bodyPr wrap="square" lIns="0" tIns="0" rIns="0" bIns="0" rtlCol="0" anchor="ctr"/>
          <a:lstStyle/>
          <a:p>
            <a:pPr indent="0" marL="0">
              <a:buNone/>
            </a:pPr>
            <a:r>
              <a:rPr lang="en-US" sz="1200" b="1" dirty="0">
                <a:solidFill>
                  <a:schemeClr val="tx1"/>
                </a:solidFill>
                <a:latin typeface="Arial" pitchFamily="34" charset="0"/>
                <a:ea typeface="Arial" pitchFamily="34" charset="-122"/>
                <a:cs typeface="Arial" pitchFamily="34" charset="-120"/>
              </a:rPr>
              <a:t>The platform</a:t>
            </a:r>
            <a:endParaRPr lang="en-US" sz="1200" dirty="0"/>
          </a:p>
        </p:txBody>
      </p:sp>
      <p:sp>
        <p:nvSpPr>
          <p:cNvPr id="21" name="The platform Typical LMS cell"/>
          <p:cNvSpPr/>
          <p:nvPr/>
        </p:nvSpPr>
        <p:spPr>
          <a:xfrm>
            <a:off x="2487168" y="3840480"/>
            <a:ext cx="4523080" cy="420624"/>
          </a:xfrm>
          <a:prstGeom prst="roundRect">
            <a:avLst>
              <a:gd name="adj" fmla="val 15217"/>
            </a:avLst>
          </a:prstGeom>
          <a:solidFill>
            <a:srgbClr val="FFF8F2"/>
          </a:solidFill>
          <a:ln w="9525">
            <a:solidFill>
              <a:srgbClr val="F0D9C4"/>
            </a:solidFill>
            <a:prstDash val="solid"/>
          </a:ln>
        </p:spPr>
      </p:sp>
      <p:sp>
        <p:nvSpPr>
          <p:cNvPr id="22" name="The platform Typical LMS mark"/>
          <p:cNvSpPr txBox="1"/>
          <p:nvPr/>
        </p:nvSpPr>
        <p:spPr>
          <a:xfrm>
            <a:off x="2596896" y="3840480"/>
            <a:ext cx="182880" cy="420624"/>
          </a:xfrm>
          <a:prstGeom prst="rect">
            <a:avLst/>
          </a:prstGeom>
          <a:noFill/>
          <a:ln/>
        </p:spPr>
        <p:txBody>
          <a:bodyPr wrap="square" lIns="0" tIns="0" rIns="0" bIns="0" rtlCol="0" anchor="ctr"/>
          <a:lstStyle/>
          <a:p>
            <a:pPr indent="0" marL="0">
              <a:buNone/>
            </a:pPr>
            <a:r>
              <a:rPr lang="en-US" sz="1200" b="1" dirty="0">
                <a:solidFill>
                  <a:srgbClr val="B45309"/>
                </a:solidFill>
                <a:latin typeface="Calibri" pitchFamily="34" charset="0"/>
                <a:ea typeface="Calibri" pitchFamily="34" charset="-122"/>
                <a:cs typeface="Calibri" pitchFamily="34" charset="-120"/>
              </a:rPr>
              <a:t>×</a:t>
            </a:r>
            <a:endParaRPr lang="en-US" sz="1200" dirty="0"/>
          </a:p>
        </p:txBody>
      </p:sp>
      <p:sp>
        <p:nvSpPr>
          <p:cNvPr id="23" name="The platform Typical LMS"/>
          <p:cNvSpPr txBox="1"/>
          <p:nvPr/>
        </p:nvSpPr>
        <p:spPr>
          <a:xfrm>
            <a:off x="2816352" y="3840480"/>
            <a:ext cx="4065880" cy="420624"/>
          </a:xfrm>
          <a:prstGeom prst="rect">
            <a:avLst/>
          </a:prstGeom>
          <a:noFill/>
          <a:ln/>
        </p:spPr>
        <p:txBody>
          <a:bodyPr wrap="square" lIns="0" tIns="0" rIns="0" bIns="0" rtlCol="0" anchor="ctr"/>
          <a:lstStyle/>
          <a:p>
            <a:pPr indent="0" marL="0">
              <a:buNone/>
            </a:pPr>
            <a:r>
              <a:rPr lang="en-US" sz="1200" dirty="0">
                <a:solidFill>
                  <a:schemeClr val="tx2"/>
                </a:solidFill>
                <a:latin typeface="Calibri" pitchFamily="34" charset="0"/>
                <a:ea typeface="Calibri" pitchFamily="34" charset="-122"/>
                <a:cs typeface="Calibri" pitchFamily="34" charset="-120"/>
              </a:rPr>
              <a:t>Disconnected systems, each holding its own version of a person</a:t>
            </a:r>
            <a:endParaRPr lang="en-US" sz="1200" dirty="0"/>
          </a:p>
        </p:txBody>
      </p:sp>
      <p:sp>
        <p:nvSpPr>
          <p:cNvPr id="24" name="The platform Ziora cell"/>
          <p:cNvSpPr/>
          <p:nvPr/>
        </p:nvSpPr>
        <p:spPr>
          <a:xfrm>
            <a:off x="7119976" y="3840480"/>
            <a:ext cx="4523080" cy="420624"/>
          </a:xfrm>
          <a:prstGeom prst="roundRect">
            <a:avLst>
              <a:gd name="adj" fmla="val 15217"/>
            </a:avLst>
          </a:prstGeom>
          <a:solidFill>
            <a:srgbClr val="EEF4FF"/>
          </a:solidFill>
          <a:ln w="9525">
            <a:solidFill>
              <a:srgbClr val="C9DBFB"/>
            </a:solidFill>
            <a:prstDash val="solid"/>
          </a:ln>
        </p:spPr>
      </p:sp>
      <p:sp>
        <p:nvSpPr>
          <p:cNvPr id="25" name="The platform Ziora mark"/>
          <p:cNvSpPr txBox="1"/>
          <p:nvPr/>
        </p:nvSpPr>
        <p:spPr>
          <a:xfrm>
            <a:off x="7229704" y="3840480"/>
            <a:ext cx="182880" cy="420624"/>
          </a:xfrm>
          <a:prstGeom prst="rect">
            <a:avLst/>
          </a:prstGeom>
          <a:noFill/>
          <a:ln/>
        </p:spPr>
        <p:txBody>
          <a:bodyPr wrap="square" lIns="0" tIns="0" rIns="0" bIns="0" rtlCol="0" anchor="ctr"/>
          <a:lstStyle/>
          <a:p>
            <a:pPr indent="0" marL="0">
              <a:buNone/>
            </a:pPr>
            <a:r>
              <a:rPr lang="en-US" sz="1200" b="1" dirty="0">
                <a:solidFill>
                  <a:srgbClr val="005BF7"/>
                </a:solidFill>
                <a:latin typeface="Calibri" pitchFamily="34" charset="0"/>
                <a:ea typeface="Calibri" pitchFamily="34" charset="-122"/>
                <a:cs typeface="Calibri" pitchFamily="34" charset="-120"/>
              </a:rPr>
              <a:t>✓</a:t>
            </a:r>
            <a:endParaRPr lang="en-US" sz="1200" dirty="0"/>
          </a:p>
        </p:txBody>
      </p:sp>
      <p:sp>
        <p:nvSpPr>
          <p:cNvPr id="26" name="The platform Ziora"/>
          <p:cNvSpPr txBox="1"/>
          <p:nvPr/>
        </p:nvSpPr>
        <p:spPr>
          <a:xfrm>
            <a:off x="7449160" y="3840480"/>
            <a:ext cx="4065880" cy="420624"/>
          </a:xfrm>
          <a:prstGeom prst="rect">
            <a:avLst/>
          </a:prstGeom>
          <a:noFill/>
          <a:ln/>
        </p:spPr>
        <p:txBody>
          <a:bodyPr wrap="square" lIns="0" tIns="0" rIns="0" bIns="0" rtlCol="0" anchor="ctr"/>
          <a:lstStyle/>
          <a:p>
            <a:pPr indent="0" marL="0">
              <a:buNone/>
            </a:pPr>
            <a:r>
              <a:rPr lang="en-US" sz="1200" dirty="0">
                <a:solidFill>
                  <a:schemeClr val="tx2"/>
                </a:solidFill>
                <a:latin typeface="Calibri" pitchFamily="34" charset="0"/>
                <a:ea typeface="Calibri" pitchFamily="34" charset="-122"/>
                <a:cs typeface="Calibri" pitchFamily="34" charset="-120"/>
              </a:rPr>
              <a:t>One platform, with learning at the core of every role</a:t>
            </a:r>
            <a:endParaRPr lang="en-US" sz="1200" dirty="0"/>
          </a:p>
        </p:txBody>
      </p:sp>
      <p:sp>
        <p:nvSpPr>
          <p:cNvPr id="27" name="How you go live label"/>
          <p:cNvSpPr txBox="1"/>
          <p:nvPr/>
        </p:nvSpPr>
        <p:spPr>
          <a:xfrm>
            <a:off x="548640" y="4315968"/>
            <a:ext cx="1828800" cy="420624"/>
          </a:xfrm>
          <a:prstGeom prst="rect">
            <a:avLst/>
          </a:prstGeom>
          <a:noFill/>
          <a:ln/>
        </p:spPr>
        <p:txBody>
          <a:bodyPr wrap="square" lIns="0" tIns="0" rIns="0" bIns="0" rtlCol="0" anchor="ctr"/>
          <a:lstStyle/>
          <a:p>
            <a:pPr indent="0" marL="0">
              <a:buNone/>
            </a:pPr>
            <a:r>
              <a:rPr lang="en-US" sz="1200" b="1" dirty="0">
                <a:solidFill>
                  <a:schemeClr val="tx1"/>
                </a:solidFill>
                <a:latin typeface="Arial" pitchFamily="34" charset="0"/>
                <a:ea typeface="Arial" pitchFamily="34" charset="-122"/>
                <a:cs typeface="Arial" pitchFamily="34" charset="-120"/>
              </a:rPr>
              <a:t>How you go live</a:t>
            </a:r>
            <a:endParaRPr lang="en-US" sz="1200" dirty="0"/>
          </a:p>
        </p:txBody>
      </p:sp>
      <p:sp>
        <p:nvSpPr>
          <p:cNvPr id="28" name="How you go live Typical LMS cell"/>
          <p:cNvSpPr/>
          <p:nvPr/>
        </p:nvSpPr>
        <p:spPr>
          <a:xfrm>
            <a:off x="2487168" y="4315968"/>
            <a:ext cx="4523080" cy="420624"/>
          </a:xfrm>
          <a:prstGeom prst="roundRect">
            <a:avLst>
              <a:gd name="adj" fmla="val 15217"/>
            </a:avLst>
          </a:prstGeom>
          <a:solidFill>
            <a:srgbClr val="FFF8F2"/>
          </a:solidFill>
          <a:ln w="9525">
            <a:solidFill>
              <a:srgbClr val="F0D9C4"/>
            </a:solidFill>
            <a:prstDash val="solid"/>
          </a:ln>
        </p:spPr>
      </p:sp>
      <p:sp>
        <p:nvSpPr>
          <p:cNvPr id="29" name="How you go live Typical LMS mark"/>
          <p:cNvSpPr txBox="1"/>
          <p:nvPr/>
        </p:nvSpPr>
        <p:spPr>
          <a:xfrm>
            <a:off x="2596896" y="4315968"/>
            <a:ext cx="182880" cy="420624"/>
          </a:xfrm>
          <a:prstGeom prst="rect">
            <a:avLst/>
          </a:prstGeom>
          <a:noFill/>
          <a:ln/>
        </p:spPr>
        <p:txBody>
          <a:bodyPr wrap="square" lIns="0" tIns="0" rIns="0" bIns="0" rtlCol="0" anchor="ctr"/>
          <a:lstStyle/>
          <a:p>
            <a:pPr indent="0" marL="0">
              <a:buNone/>
            </a:pPr>
            <a:r>
              <a:rPr lang="en-US" sz="1200" b="1" dirty="0">
                <a:solidFill>
                  <a:srgbClr val="B45309"/>
                </a:solidFill>
                <a:latin typeface="Calibri" pitchFamily="34" charset="0"/>
                <a:ea typeface="Calibri" pitchFamily="34" charset="-122"/>
                <a:cs typeface="Calibri" pitchFamily="34" charset="-120"/>
              </a:rPr>
              <a:t>×</a:t>
            </a:r>
            <a:endParaRPr lang="en-US" sz="1200" dirty="0"/>
          </a:p>
        </p:txBody>
      </p:sp>
      <p:sp>
        <p:nvSpPr>
          <p:cNvPr id="30" name="How you go live Typical LMS"/>
          <p:cNvSpPr txBox="1"/>
          <p:nvPr/>
        </p:nvSpPr>
        <p:spPr>
          <a:xfrm>
            <a:off x="2816352" y="4315968"/>
            <a:ext cx="4065880" cy="420624"/>
          </a:xfrm>
          <a:prstGeom prst="rect">
            <a:avLst/>
          </a:prstGeom>
          <a:noFill/>
          <a:ln/>
        </p:spPr>
        <p:txBody>
          <a:bodyPr wrap="square" lIns="0" tIns="0" rIns="0" bIns="0" rtlCol="0" anchor="ctr"/>
          <a:lstStyle/>
          <a:p>
            <a:pPr indent="0" marL="0">
              <a:buNone/>
            </a:pPr>
            <a:r>
              <a:rPr lang="en-US" sz="1200" dirty="0">
                <a:solidFill>
                  <a:schemeClr val="tx2"/>
                </a:solidFill>
                <a:latin typeface="Calibri" pitchFamily="34" charset="0"/>
                <a:ea typeface="Calibri" pitchFamily="34" charset="-122"/>
                <a:cs typeface="Calibri" pitchFamily="34" charset="-120"/>
              </a:rPr>
              <a:t>A nine-month integration; new hires re-keyed into learning</a:t>
            </a:r>
            <a:endParaRPr lang="en-US" sz="1200" dirty="0"/>
          </a:p>
        </p:txBody>
      </p:sp>
      <p:sp>
        <p:nvSpPr>
          <p:cNvPr id="31" name="How you go live Ziora cell"/>
          <p:cNvSpPr/>
          <p:nvPr/>
        </p:nvSpPr>
        <p:spPr>
          <a:xfrm>
            <a:off x="7119976" y="4315968"/>
            <a:ext cx="4523080" cy="420624"/>
          </a:xfrm>
          <a:prstGeom prst="roundRect">
            <a:avLst>
              <a:gd name="adj" fmla="val 15217"/>
            </a:avLst>
          </a:prstGeom>
          <a:solidFill>
            <a:srgbClr val="EEF4FF"/>
          </a:solidFill>
          <a:ln w="9525">
            <a:solidFill>
              <a:srgbClr val="C9DBFB"/>
            </a:solidFill>
            <a:prstDash val="solid"/>
          </a:ln>
        </p:spPr>
      </p:sp>
      <p:sp>
        <p:nvSpPr>
          <p:cNvPr id="32" name="How you go live Ziora mark"/>
          <p:cNvSpPr txBox="1"/>
          <p:nvPr/>
        </p:nvSpPr>
        <p:spPr>
          <a:xfrm>
            <a:off x="7229704" y="4315968"/>
            <a:ext cx="182880" cy="420624"/>
          </a:xfrm>
          <a:prstGeom prst="rect">
            <a:avLst/>
          </a:prstGeom>
          <a:noFill/>
          <a:ln/>
        </p:spPr>
        <p:txBody>
          <a:bodyPr wrap="square" lIns="0" tIns="0" rIns="0" bIns="0" rtlCol="0" anchor="ctr"/>
          <a:lstStyle/>
          <a:p>
            <a:pPr indent="0" marL="0">
              <a:buNone/>
            </a:pPr>
            <a:r>
              <a:rPr lang="en-US" sz="1200" b="1" dirty="0">
                <a:solidFill>
                  <a:srgbClr val="005BF7"/>
                </a:solidFill>
                <a:latin typeface="Calibri" pitchFamily="34" charset="0"/>
                <a:ea typeface="Calibri" pitchFamily="34" charset="-122"/>
                <a:cs typeface="Calibri" pitchFamily="34" charset="-120"/>
              </a:rPr>
              <a:t>✓</a:t>
            </a:r>
            <a:endParaRPr lang="en-US" sz="1200" dirty="0"/>
          </a:p>
        </p:txBody>
      </p:sp>
      <p:sp>
        <p:nvSpPr>
          <p:cNvPr id="33" name="How you go live Ziora"/>
          <p:cNvSpPr txBox="1"/>
          <p:nvPr/>
        </p:nvSpPr>
        <p:spPr>
          <a:xfrm>
            <a:off x="7449160" y="4315968"/>
            <a:ext cx="4065880" cy="420624"/>
          </a:xfrm>
          <a:prstGeom prst="rect">
            <a:avLst/>
          </a:prstGeom>
          <a:noFill/>
          <a:ln/>
        </p:spPr>
        <p:txBody>
          <a:bodyPr wrap="square" lIns="0" tIns="0" rIns="0" bIns="0" rtlCol="0" anchor="ctr"/>
          <a:lstStyle/>
          <a:p>
            <a:pPr indent="0" marL="0">
              <a:buNone/>
            </a:pPr>
            <a:r>
              <a:rPr lang="en-US" sz="1200" dirty="0">
                <a:solidFill>
                  <a:schemeClr val="tx2"/>
                </a:solidFill>
                <a:latin typeface="Calibri" pitchFamily="34" charset="0"/>
                <a:ea typeface="Calibri" pitchFamily="34" charset="-122"/>
                <a:cs typeface="Calibri" pitchFamily="34" charset="-120"/>
              </a:rPr>
              <a:t>Production-ready in four weeks; users, history and certifications migrated</a:t>
            </a:r>
            <a:endParaRPr lang="en-US" sz="1200" dirty="0"/>
          </a:p>
        </p:txBody>
      </p:sp>
      <p:sp>
        <p:nvSpPr>
          <p:cNvPr id="34" name="Support for people label"/>
          <p:cNvSpPr txBox="1"/>
          <p:nvPr/>
        </p:nvSpPr>
        <p:spPr>
          <a:xfrm>
            <a:off x="548640" y="4791456"/>
            <a:ext cx="1828800" cy="420624"/>
          </a:xfrm>
          <a:prstGeom prst="rect">
            <a:avLst/>
          </a:prstGeom>
          <a:noFill/>
          <a:ln/>
        </p:spPr>
        <p:txBody>
          <a:bodyPr wrap="square" lIns="0" tIns="0" rIns="0" bIns="0" rtlCol="0" anchor="ctr"/>
          <a:lstStyle/>
          <a:p>
            <a:pPr indent="0" marL="0">
              <a:buNone/>
            </a:pPr>
            <a:r>
              <a:rPr lang="en-US" sz="1200" b="1" dirty="0">
                <a:solidFill>
                  <a:schemeClr val="tx1"/>
                </a:solidFill>
                <a:latin typeface="Arial" pitchFamily="34" charset="0"/>
                <a:ea typeface="Arial" pitchFamily="34" charset="-122"/>
                <a:cs typeface="Arial" pitchFamily="34" charset="-120"/>
              </a:rPr>
              <a:t>Support for people</a:t>
            </a:r>
            <a:endParaRPr lang="en-US" sz="1200" dirty="0"/>
          </a:p>
        </p:txBody>
      </p:sp>
      <p:sp>
        <p:nvSpPr>
          <p:cNvPr id="35" name="Support for people Typical LMS cell"/>
          <p:cNvSpPr/>
          <p:nvPr/>
        </p:nvSpPr>
        <p:spPr>
          <a:xfrm>
            <a:off x="2487168" y="4791456"/>
            <a:ext cx="4523080" cy="420624"/>
          </a:xfrm>
          <a:prstGeom prst="roundRect">
            <a:avLst>
              <a:gd name="adj" fmla="val 15217"/>
            </a:avLst>
          </a:prstGeom>
          <a:solidFill>
            <a:srgbClr val="FFF8F2"/>
          </a:solidFill>
          <a:ln w="9525">
            <a:solidFill>
              <a:srgbClr val="F0D9C4"/>
            </a:solidFill>
            <a:prstDash val="solid"/>
          </a:ln>
        </p:spPr>
      </p:sp>
      <p:sp>
        <p:nvSpPr>
          <p:cNvPr id="36" name="Support for people Typical LMS mark"/>
          <p:cNvSpPr txBox="1"/>
          <p:nvPr/>
        </p:nvSpPr>
        <p:spPr>
          <a:xfrm>
            <a:off x="2596896" y="4791456"/>
            <a:ext cx="182880" cy="420624"/>
          </a:xfrm>
          <a:prstGeom prst="rect">
            <a:avLst/>
          </a:prstGeom>
          <a:noFill/>
          <a:ln/>
        </p:spPr>
        <p:txBody>
          <a:bodyPr wrap="square" lIns="0" tIns="0" rIns="0" bIns="0" rtlCol="0" anchor="ctr"/>
          <a:lstStyle/>
          <a:p>
            <a:pPr indent="0" marL="0">
              <a:buNone/>
            </a:pPr>
            <a:r>
              <a:rPr lang="en-US" sz="1200" b="1" dirty="0">
                <a:solidFill>
                  <a:srgbClr val="B45309"/>
                </a:solidFill>
                <a:latin typeface="Calibri" pitchFamily="34" charset="0"/>
                <a:ea typeface="Calibri" pitchFamily="34" charset="-122"/>
                <a:cs typeface="Calibri" pitchFamily="34" charset="-120"/>
              </a:rPr>
              <a:t>×</a:t>
            </a:r>
            <a:endParaRPr lang="en-US" sz="1200" dirty="0"/>
          </a:p>
        </p:txBody>
      </p:sp>
      <p:sp>
        <p:nvSpPr>
          <p:cNvPr id="37" name="Support for people Typical LMS"/>
          <p:cNvSpPr txBox="1"/>
          <p:nvPr/>
        </p:nvSpPr>
        <p:spPr>
          <a:xfrm>
            <a:off x="2816352" y="4791456"/>
            <a:ext cx="4065880" cy="420624"/>
          </a:xfrm>
          <a:prstGeom prst="rect">
            <a:avLst/>
          </a:prstGeom>
          <a:noFill/>
          <a:ln/>
        </p:spPr>
        <p:txBody>
          <a:bodyPr wrap="square" lIns="0" tIns="0" rIns="0" bIns="0" rtlCol="0" anchor="ctr"/>
          <a:lstStyle/>
          <a:p>
            <a:pPr indent="0" marL="0">
              <a:buNone/>
            </a:pPr>
            <a:r>
              <a:rPr lang="en-US" sz="1200" dirty="0">
                <a:solidFill>
                  <a:schemeClr val="tx2"/>
                </a:solidFill>
                <a:latin typeface="Calibri" pitchFamily="34" charset="0"/>
                <a:ea typeface="Calibri" pitchFamily="34" charset="-122"/>
                <a:cs typeface="Calibri" pitchFamily="34" charset="-120"/>
              </a:rPr>
              <a:t>Separate logins; managers export spreadsheets to see progress</a:t>
            </a:r>
            <a:endParaRPr lang="en-US" sz="1200" dirty="0"/>
          </a:p>
        </p:txBody>
      </p:sp>
      <p:sp>
        <p:nvSpPr>
          <p:cNvPr id="38" name="Support for people Ziora cell"/>
          <p:cNvSpPr/>
          <p:nvPr/>
        </p:nvSpPr>
        <p:spPr>
          <a:xfrm>
            <a:off x="7119976" y="4791456"/>
            <a:ext cx="4523080" cy="420624"/>
          </a:xfrm>
          <a:prstGeom prst="roundRect">
            <a:avLst>
              <a:gd name="adj" fmla="val 15217"/>
            </a:avLst>
          </a:prstGeom>
          <a:solidFill>
            <a:srgbClr val="EEF4FF"/>
          </a:solidFill>
          <a:ln w="9525">
            <a:solidFill>
              <a:srgbClr val="C9DBFB"/>
            </a:solidFill>
            <a:prstDash val="solid"/>
          </a:ln>
        </p:spPr>
      </p:sp>
      <p:sp>
        <p:nvSpPr>
          <p:cNvPr id="39" name="Support for people Ziora mark"/>
          <p:cNvSpPr txBox="1"/>
          <p:nvPr/>
        </p:nvSpPr>
        <p:spPr>
          <a:xfrm>
            <a:off x="7229704" y="4791456"/>
            <a:ext cx="182880" cy="420624"/>
          </a:xfrm>
          <a:prstGeom prst="rect">
            <a:avLst/>
          </a:prstGeom>
          <a:noFill/>
          <a:ln/>
        </p:spPr>
        <p:txBody>
          <a:bodyPr wrap="square" lIns="0" tIns="0" rIns="0" bIns="0" rtlCol="0" anchor="ctr"/>
          <a:lstStyle/>
          <a:p>
            <a:pPr indent="0" marL="0">
              <a:buNone/>
            </a:pPr>
            <a:r>
              <a:rPr lang="en-US" sz="1200" b="1" dirty="0">
                <a:solidFill>
                  <a:srgbClr val="005BF7"/>
                </a:solidFill>
                <a:latin typeface="Calibri" pitchFamily="34" charset="0"/>
                <a:ea typeface="Calibri" pitchFamily="34" charset="-122"/>
                <a:cs typeface="Calibri" pitchFamily="34" charset="-120"/>
              </a:rPr>
              <a:t>✓</a:t>
            </a:r>
            <a:endParaRPr lang="en-US" sz="1200" dirty="0"/>
          </a:p>
        </p:txBody>
      </p:sp>
      <p:sp>
        <p:nvSpPr>
          <p:cNvPr id="40" name="Support for people Ziora"/>
          <p:cNvSpPr txBox="1"/>
          <p:nvPr/>
        </p:nvSpPr>
        <p:spPr>
          <a:xfrm>
            <a:off x="7449160" y="4791456"/>
            <a:ext cx="4065880" cy="420624"/>
          </a:xfrm>
          <a:prstGeom prst="rect">
            <a:avLst/>
          </a:prstGeom>
          <a:noFill/>
          <a:ln/>
        </p:spPr>
        <p:txBody>
          <a:bodyPr wrap="square" lIns="0" tIns="0" rIns="0" bIns="0" rtlCol="0" anchor="ctr"/>
          <a:lstStyle/>
          <a:p>
            <a:pPr indent="0" marL="0">
              <a:buNone/>
            </a:pPr>
            <a:r>
              <a:rPr lang="en-US" sz="1200" dirty="0">
                <a:solidFill>
                  <a:schemeClr val="tx2"/>
                </a:solidFill>
                <a:latin typeface="Calibri" pitchFamily="34" charset="0"/>
                <a:ea typeface="Calibri" pitchFamily="34" charset="-122"/>
                <a:cs typeface="Calibri" pitchFamily="34" charset="-120"/>
              </a:rPr>
              <a:t>One record from candidate to next role; day-one paths and compliance</a:t>
            </a:r>
            <a:endParaRPr lang="en-US" sz="1200" dirty="0"/>
          </a:p>
        </p:txBody>
      </p:sp>
      <p:sp>
        <p:nvSpPr>
          <p:cNvPr id="41" name="Adherence to readiness label"/>
          <p:cNvSpPr txBox="1"/>
          <p:nvPr/>
        </p:nvSpPr>
        <p:spPr>
          <a:xfrm>
            <a:off x="548640" y="5266944"/>
            <a:ext cx="1828800" cy="420624"/>
          </a:xfrm>
          <a:prstGeom prst="rect">
            <a:avLst/>
          </a:prstGeom>
          <a:noFill/>
          <a:ln/>
        </p:spPr>
        <p:txBody>
          <a:bodyPr wrap="square" lIns="0" tIns="0" rIns="0" bIns="0" rtlCol="0" anchor="ctr"/>
          <a:lstStyle/>
          <a:p>
            <a:pPr indent="0" marL="0">
              <a:buNone/>
            </a:pPr>
            <a:r>
              <a:rPr lang="en-US" sz="1200" b="1" dirty="0">
                <a:solidFill>
                  <a:schemeClr val="tx1"/>
                </a:solidFill>
                <a:latin typeface="Arial" pitchFamily="34" charset="0"/>
                <a:ea typeface="Arial" pitchFamily="34" charset="-122"/>
                <a:cs typeface="Arial" pitchFamily="34" charset="-120"/>
              </a:rPr>
              <a:t>Adherence to readiness</a:t>
            </a:r>
            <a:endParaRPr lang="en-US" sz="1200" dirty="0"/>
          </a:p>
        </p:txBody>
      </p:sp>
      <p:sp>
        <p:nvSpPr>
          <p:cNvPr id="42" name="Adherence to readiness Typical LMS cell"/>
          <p:cNvSpPr/>
          <p:nvPr/>
        </p:nvSpPr>
        <p:spPr>
          <a:xfrm>
            <a:off x="2487168" y="5266944"/>
            <a:ext cx="4523080" cy="420624"/>
          </a:xfrm>
          <a:prstGeom prst="roundRect">
            <a:avLst>
              <a:gd name="adj" fmla="val 15217"/>
            </a:avLst>
          </a:prstGeom>
          <a:solidFill>
            <a:srgbClr val="FFF8F2"/>
          </a:solidFill>
          <a:ln w="9525">
            <a:solidFill>
              <a:srgbClr val="F0D9C4"/>
            </a:solidFill>
            <a:prstDash val="solid"/>
          </a:ln>
        </p:spPr>
      </p:sp>
      <p:sp>
        <p:nvSpPr>
          <p:cNvPr id="43" name="Adherence to readiness Typical LMS mark"/>
          <p:cNvSpPr txBox="1"/>
          <p:nvPr/>
        </p:nvSpPr>
        <p:spPr>
          <a:xfrm>
            <a:off x="2596896" y="5266944"/>
            <a:ext cx="182880" cy="420624"/>
          </a:xfrm>
          <a:prstGeom prst="rect">
            <a:avLst/>
          </a:prstGeom>
          <a:noFill/>
          <a:ln/>
        </p:spPr>
        <p:txBody>
          <a:bodyPr wrap="square" lIns="0" tIns="0" rIns="0" bIns="0" rtlCol="0" anchor="ctr"/>
          <a:lstStyle/>
          <a:p>
            <a:pPr indent="0" marL="0">
              <a:buNone/>
            </a:pPr>
            <a:r>
              <a:rPr lang="en-US" sz="1200" b="1" dirty="0">
                <a:solidFill>
                  <a:srgbClr val="B45309"/>
                </a:solidFill>
                <a:latin typeface="Calibri" pitchFamily="34" charset="0"/>
                <a:ea typeface="Calibri" pitchFamily="34" charset="-122"/>
                <a:cs typeface="Calibri" pitchFamily="34" charset="-120"/>
              </a:rPr>
              <a:t>×</a:t>
            </a:r>
            <a:endParaRPr lang="en-US" sz="1200" dirty="0"/>
          </a:p>
        </p:txBody>
      </p:sp>
      <p:sp>
        <p:nvSpPr>
          <p:cNvPr id="44" name="Adherence to readiness Typical LMS"/>
          <p:cNvSpPr txBox="1"/>
          <p:nvPr/>
        </p:nvSpPr>
        <p:spPr>
          <a:xfrm>
            <a:off x="2816352" y="5266944"/>
            <a:ext cx="4065880" cy="420624"/>
          </a:xfrm>
          <a:prstGeom prst="rect">
            <a:avLst/>
          </a:prstGeom>
          <a:noFill/>
          <a:ln/>
        </p:spPr>
        <p:txBody>
          <a:bodyPr wrap="square" lIns="0" tIns="0" rIns="0" bIns="0" rtlCol="0" anchor="ctr"/>
          <a:lstStyle/>
          <a:p>
            <a:pPr indent="0" marL="0">
              <a:buNone/>
            </a:pPr>
            <a:r>
              <a:rPr lang="en-US" sz="1200" dirty="0">
                <a:solidFill>
                  <a:schemeClr val="tx2"/>
                </a:solidFill>
                <a:latin typeface="Calibri" pitchFamily="34" charset="0"/>
                <a:ea typeface="Calibri" pitchFamily="34" charset="-122"/>
                <a:cs typeface="Calibri" pitchFamily="34" charset="-120"/>
              </a:rPr>
              <a:t>Training records in a separate system; audit packs built by hand</a:t>
            </a:r>
            <a:endParaRPr lang="en-US" sz="1200" dirty="0"/>
          </a:p>
        </p:txBody>
      </p:sp>
      <p:sp>
        <p:nvSpPr>
          <p:cNvPr id="45" name="Adherence to readiness Ziora cell"/>
          <p:cNvSpPr/>
          <p:nvPr/>
        </p:nvSpPr>
        <p:spPr>
          <a:xfrm>
            <a:off x="7119976" y="5266944"/>
            <a:ext cx="4523080" cy="420624"/>
          </a:xfrm>
          <a:prstGeom prst="roundRect">
            <a:avLst>
              <a:gd name="adj" fmla="val 15217"/>
            </a:avLst>
          </a:prstGeom>
          <a:solidFill>
            <a:srgbClr val="EEF4FF"/>
          </a:solidFill>
          <a:ln w="9525">
            <a:solidFill>
              <a:srgbClr val="C9DBFB"/>
            </a:solidFill>
            <a:prstDash val="solid"/>
          </a:ln>
        </p:spPr>
      </p:sp>
      <p:sp>
        <p:nvSpPr>
          <p:cNvPr id="46" name="Adherence to readiness Ziora mark"/>
          <p:cNvSpPr txBox="1"/>
          <p:nvPr/>
        </p:nvSpPr>
        <p:spPr>
          <a:xfrm>
            <a:off x="7229704" y="5266944"/>
            <a:ext cx="182880" cy="420624"/>
          </a:xfrm>
          <a:prstGeom prst="rect">
            <a:avLst/>
          </a:prstGeom>
          <a:noFill/>
          <a:ln/>
        </p:spPr>
        <p:txBody>
          <a:bodyPr wrap="square" lIns="0" tIns="0" rIns="0" bIns="0" rtlCol="0" anchor="ctr"/>
          <a:lstStyle/>
          <a:p>
            <a:pPr indent="0" marL="0">
              <a:buNone/>
            </a:pPr>
            <a:r>
              <a:rPr lang="en-US" sz="1200" b="1" dirty="0">
                <a:solidFill>
                  <a:srgbClr val="005BF7"/>
                </a:solidFill>
                <a:latin typeface="Calibri" pitchFamily="34" charset="0"/>
                <a:ea typeface="Calibri" pitchFamily="34" charset="-122"/>
                <a:cs typeface="Calibri" pitchFamily="34" charset="-120"/>
              </a:rPr>
              <a:t>✓</a:t>
            </a:r>
            <a:endParaRPr lang="en-US" sz="1200" dirty="0"/>
          </a:p>
        </p:txBody>
      </p:sp>
      <p:sp>
        <p:nvSpPr>
          <p:cNvPr id="47" name="Adherence to readiness Ziora"/>
          <p:cNvSpPr txBox="1"/>
          <p:nvPr/>
        </p:nvSpPr>
        <p:spPr>
          <a:xfrm>
            <a:off x="7449160" y="5266944"/>
            <a:ext cx="4065880" cy="420624"/>
          </a:xfrm>
          <a:prstGeom prst="rect">
            <a:avLst/>
          </a:prstGeom>
          <a:noFill/>
          <a:ln/>
        </p:spPr>
        <p:txBody>
          <a:bodyPr wrap="square" lIns="0" tIns="0" rIns="0" bIns="0" rtlCol="0" anchor="ctr"/>
          <a:lstStyle/>
          <a:p>
            <a:pPr indent="0" marL="0">
              <a:buNone/>
            </a:pPr>
            <a:r>
              <a:rPr lang="en-US" sz="1200" dirty="0">
                <a:solidFill>
                  <a:schemeClr val="tx2"/>
                </a:solidFill>
                <a:latin typeface="Calibri" pitchFamily="34" charset="0"/>
                <a:ea typeface="Calibri" pitchFamily="34" charset="-122"/>
                <a:cs typeface="Calibri" pitchFamily="34" charset="-120"/>
              </a:rPr>
              <a:t>Completions, certificates and e-sign on the employee record</a:t>
            </a:r>
            <a:endParaRPr lang="en-US" sz="1200" dirty="0"/>
          </a:p>
        </p:txBody>
      </p:sp>
      <p:sp>
        <p:nvSpPr>
          <p:cNvPr id="48" name="Client experience label"/>
          <p:cNvSpPr txBox="1"/>
          <p:nvPr/>
        </p:nvSpPr>
        <p:spPr>
          <a:xfrm>
            <a:off x="548640" y="5742432"/>
            <a:ext cx="1828800" cy="420624"/>
          </a:xfrm>
          <a:prstGeom prst="rect">
            <a:avLst/>
          </a:prstGeom>
          <a:noFill/>
          <a:ln/>
        </p:spPr>
        <p:txBody>
          <a:bodyPr wrap="square" lIns="0" tIns="0" rIns="0" bIns="0" rtlCol="0" anchor="ctr"/>
          <a:lstStyle/>
          <a:p>
            <a:pPr indent="0" marL="0">
              <a:buNone/>
            </a:pPr>
            <a:r>
              <a:rPr lang="en-US" sz="1200" b="1" dirty="0">
                <a:solidFill>
                  <a:schemeClr val="tx1"/>
                </a:solidFill>
                <a:latin typeface="Arial" pitchFamily="34" charset="0"/>
                <a:ea typeface="Arial" pitchFamily="34" charset="-122"/>
                <a:cs typeface="Arial" pitchFamily="34" charset="-120"/>
              </a:rPr>
              <a:t>Client experience</a:t>
            </a:r>
            <a:endParaRPr lang="en-US" sz="1200" dirty="0"/>
          </a:p>
        </p:txBody>
      </p:sp>
      <p:sp>
        <p:nvSpPr>
          <p:cNvPr id="49" name="Client experience Typical LMS cell"/>
          <p:cNvSpPr/>
          <p:nvPr/>
        </p:nvSpPr>
        <p:spPr>
          <a:xfrm>
            <a:off x="2487168" y="5742432"/>
            <a:ext cx="4523080" cy="420624"/>
          </a:xfrm>
          <a:prstGeom prst="roundRect">
            <a:avLst>
              <a:gd name="adj" fmla="val 15217"/>
            </a:avLst>
          </a:prstGeom>
          <a:solidFill>
            <a:srgbClr val="FFF8F2"/>
          </a:solidFill>
          <a:ln w="9525">
            <a:solidFill>
              <a:srgbClr val="F0D9C4"/>
            </a:solidFill>
            <a:prstDash val="solid"/>
          </a:ln>
        </p:spPr>
      </p:sp>
      <p:sp>
        <p:nvSpPr>
          <p:cNvPr id="50" name="Client experience Typical LMS mark"/>
          <p:cNvSpPr txBox="1"/>
          <p:nvPr/>
        </p:nvSpPr>
        <p:spPr>
          <a:xfrm>
            <a:off x="2596896" y="5742432"/>
            <a:ext cx="182880" cy="420624"/>
          </a:xfrm>
          <a:prstGeom prst="rect">
            <a:avLst/>
          </a:prstGeom>
          <a:noFill/>
          <a:ln/>
        </p:spPr>
        <p:txBody>
          <a:bodyPr wrap="square" lIns="0" tIns="0" rIns="0" bIns="0" rtlCol="0" anchor="ctr"/>
          <a:lstStyle/>
          <a:p>
            <a:pPr indent="0" marL="0">
              <a:buNone/>
            </a:pPr>
            <a:r>
              <a:rPr lang="en-US" sz="1200" b="1" dirty="0">
                <a:solidFill>
                  <a:srgbClr val="B45309"/>
                </a:solidFill>
                <a:latin typeface="Calibri" pitchFamily="34" charset="0"/>
                <a:ea typeface="Calibri" pitchFamily="34" charset="-122"/>
                <a:cs typeface="Calibri" pitchFamily="34" charset="-120"/>
              </a:rPr>
              <a:t>×</a:t>
            </a:r>
            <a:endParaRPr lang="en-US" sz="1200" dirty="0"/>
          </a:p>
        </p:txBody>
      </p:sp>
      <p:sp>
        <p:nvSpPr>
          <p:cNvPr id="51" name="Client experience Typical LMS"/>
          <p:cNvSpPr txBox="1"/>
          <p:nvPr/>
        </p:nvSpPr>
        <p:spPr>
          <a:xfrm>
            <a:off x="2816352" y="5742432"/>
            <a:ext cx="4065880" cy="420624"/>
          </a:xfrm>
          <a:prstGeom prst="rect">
            <a:avLst/>
          </a:prstGeom>
          <a:noFill/>
          <a:ln/>
        </p:spPr>
        <p:txBody>
          <a:bodyPr wrap="square" lIns="0" tIns="0" rIns="0" bIns="0" rtlCol="0" anchor="ctr"/>
          <a:lstStyle/>
          <a:p>
            <a:pPr indent="0" marL="0">
              <a:buNone/>
            </a:pPr>
            <a:r>
              <a:rPr lang="en-US" sz="1200" dirty="0">
                <a:solidFill>
                  <a:schemeClr val="tx2"/>
                </a:solidFill>
                <a:latin typeface="Calibri" pitchFamily="34" charset="0"/>
                <a:ea typeface="Calibri" pitchFamily="34" charset="-122"/>
                <a:cs typeface="Calibri" pitchFamily="34" charset="-120"/>
              </a:rPr>
              <a:t>The same demo for everyone; a ticket queue after go-live</a:t>
            </a:r>
            <a:endParaRPr lang="en-US" sz="1200" dirty="0"/>
          </a:p>
        </p:txBody>
      </p:sp>
      <p:sp>
        <p:nvSpPr>
          <p:cNvPr id="52" name="Client experience Ziora cell"/>
          <p:cNvSpPr/>
          <p:nvPr/>
        </p:nvSpPr>
        <p:spPr>
          <a:xfrm>
            <a:off x="7119976" y="5742432"/>
            <a:ext cx="4523080" cy="420624"/>
          </a:xfrm>
          <a:prstGeom prst="roundRect">
            <a:avLst>
              <a:gd name="adj" fmla="val 15217"/>
            </a:avLst>
          </a:prstGeom>
          <a:solidFill>
            <a:srgbClr val="EEF4FF"/>
          </a:solidFill>
          <a:ln w="9525">
            <a:solidFill>
              <a:srgbClr val="C9DBFB"/>
            </a:solidFill>
            <a:prstDash val="solid"/>
          </a:ln>
        </p:spPr>
      </p:sp>
      <p:sp>
        <p:nvSpPr>
          <p:cNvPr id="53" name="Client experience Ziora mark"/>
          <p:cNvSpPr txBox="1"/>
          <p:nvPr/>
        </p:nvSpPr>
        <p:spPr>
          <a:xfrm>
            <a:off x="7229704" y="5742432"/>
            <a:ext cx="182880" cy="420624"/>
          </a:xfrm>
          <a:prstGeom prst="rect">
            <a:avLst/>
          </a:prstGeom>
          <a:noFill/>
          <a:ln/>
        </p:spPr>
        <p:txBody>
          <a:bodyPr wrap="square" lIns="0" tIns="0" rIns="0" bIns="0" rtlCol="0" anchor="ctr"/>
          <a:lstStyle/>
          <a:p>
            <a:pPr indent="0" marL="0">
              <a:buNone/>
            </a:pPr>
            <a:r>
              <a:rPr lang="en-US" sz="1200" b="1" dirty="0">
                <a:solidFill>
                  <a:srgbClr val="005BF7"/>
                </a:solidFill>
                <a:latin typeface="Calibri" pitchFamily="34" charset="0"/>
                <a:ea typeface="Calibri" pitchFamily="34" charset="-122"/>
                <a:cs typeface="Calibri" pitchFamily="34" charset="-120"/>
              </a:rPr>
              <a:t>✓</a:t>
            </a:r>
            <a:endParaRPr lang="en-US" sz="1200" dirty="0"/>
          </a:p>
        </p:txBody>
      </p:sp>
      <p:sp>
        <p:nvSpPr>
          <p:cNvPr id="54" name="Client experience Ziora"/>
          <p:cNvSpPr txBox="1"/>
          <p:nvPr/>
        </p:nvSpPr>
        <p:spPr>
          <a:xfrm>
            <a:off x="7449160" y="5742432"/>
            <a:ext cx="4065880" cy="420624"/>
          </a:xfrm>
          <a:prstGeom prst="rect">
            <a:avLst/>
          </a:prstGeom>
          <a:noFill/>
          <a:ln/>
        </p:spPr>
        <p:txBody>
          <a:bodyPr wrap="square" lIns="0" tIns="0" rIns="0" bIns="0" rtlCol="0" anchor="ctr"/>
          <a:lstStyle/>
          <a:p>
            <a:pPr indent="0" marL="0">
              <a:buNone/>
            </a:pPr>
            <a:r>
              <a:rPr lang="en-US" sz="1200" dirty="0">
                <a:solidFill>
                  <a:schemeClr val="tx2"/>
                </a:solidFill>
                <a:latin typeface="Calibri" pitchFamily="34" charset="0"/>
                <a:ea typeface="Calibri" pitchFamily="34" charset="-122"/>
                <a:cs typeface="Calibri" pitchFamily="34" charset="-120"/>
              </a:rPr>
              <a:t>A walkthrough mapped to your workflows; requests built and shipped fast</a:t>
            </a:r>
            <a:endParaRPr lang="en-US" sz="1200" dirty="0"/>
          </a:p>
        </p:txBody>
      </p:sp>
      <p:sp>
        <p:nvSpPr>
          <p:cNvPr id="25" name="Slide Number Placeholder 0"/>
          <p:cNvSpPr>
            <a:spLocks noGrp="1"/>
          </p:cNvSpPr>
          <p:nvPr>
            <p:ph type="sldNum" sz="quarter" idx="4294967295"/>
          </p:nvPr>
        </p:nvSpPr>
        <p:spPr>
          <a:xfrm>
            <a:off x="11643055" y="6254496"/>
            <a:ext cx="502920" cy="329184"/>
          </a:xfrm>
          <a:prstGeom prst="rect">
            <a:avLst/>
          </a:prstGeom>
          <a:extLst>
            <a:ext uri="{C572A759-6A51-4108-AA02-DFA0A04FC94B}">
              <ma14:wrappingTextBoxFlag xmlns:ma14="http://schemas.microsoft.com/office/mac/drawingml/2011/main" val="0"/>
            </a:ext>
          </a:extLst>
        </p:spPr>
        <p:txBody>
          <a:bodyPr anchor="ctr"/>
          <a:lstStyle>
            <a:lvl1pPr>
              <a:defRPr sz="1100">
                <a:solidFill>
                  <a:srgbClr val="FFFFFF"/>
                </a:solidFill>
                <a:latin typeface="Arial"/>
                <a:ea typeface="Arial"/>
                <a:cs typeface="Arial"/>
              </a:defRPr>
            </a:lvl1pPr>
          </a:lstStyle>
          <a:p>
            <a:pPr algn="ctr"/>
            <a:fld id="{F7021451-1387-4CA6-816F-3879F97B5CBC}" type="slidenum">
              <a:rPr b="1"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Section pill"/>
          <p:cNvSpPr txBox="1"/>
          <p:nvPr/>
        </p:nvSpPr>
        <p:spPr>
          <a:xfrm>
            <a:off x="548640" y="384048"/>
            <a:ext cx="1252728" cy="292608"/>
          </a:xfrm>
          <a:prstGeom prst="roundRect">
            <a:avLst>
              <a:gd name="adj" fmla="val 25000"/>
            </a:avLst>
          </a:prstGeom>
          <a:solidFill>
            <a:schemeClr val="accent1"/>
          </a:solidFill>
          <a:ln/>
        </p:spPr>
        <p:txBody>
          <a:bodyPr wrap="square" lIns="0" tIns="0" rIns="0" bIns="0" rtlCol="0" anchor="ctr"/>
          <a:lstStyle/>
          <a:p>
            <a:pPr algn="ctr" indent="0" marL="0">
              <a:buNone/>
            </a:pPr>
            <a:r>
              <a:rPr lang="en-US" sz="1000" b="1" spc="150" kern="0" dirty="0">
                <a:solidFill>
                  <a:srgbClr val="FFFFFF"/>
                </a:solidFill>
                <a:latin typeface="Arial" pitchFamily="34" charset="0"/>
                <a:ea typeface="Arial" pitchFamily="34" charset="-122"/>
                <a:cs typeface="Arial" pitchFamily="34" charset="-120"/>
              </a:rPr>
              <a:t>FOUNDATION</a:t>
            </a:r>
            <a:endParaRPr lang="en-US" sz="1000" dirty="0"/>
          </a:p>
        </p:txBody>
      </p:sp>
      <p:sp>
        <p:nvSpPr>
          <p:cNvPr id="3" name="Text 0"/>
          <p:cNvSpPr/>
          <p:nvPr>
            <p:ph idx="101" type="title" hasCustomPrompt="1"/>
          </p:nvPr>
        </p:nvSpPr>
        <p:spPr>
          <a:xfrm>
            <a:off x="548640" y="749808"/>
            <a:ext cx="11094415" cy="640080"/>
          </a:xfrm>
          <a:prstGeom prst="rect">
            <a:avLst/>
          </a:prstGeom>
          <a:noFill/>
          <a:ln/>
        </p:spPr>
        <p:txBody>
          <a:bodyPr wrap="square" lIns="0" tIns="0" rIns="0" bIns="0" rtlCol="0" anchor="ctr"/>
          <a:lstStyle/>
          <a:p>
            <a:pPr algn="l" indent="0" marL="0">
              <a:buNone/>
            </a:pPr>
            <a:r>
              <a:rPr lang="en-US" sz="3000" b="1" dirty="0">
                <a:solidFill>
                  <a:schemeClr val="tx1"/>
                </a:solidFill>
                <a:latin typeface="Arial" pitchFamily="34" charset="0"/>
                <a:ea typeface="Arial" pitchFamily="34" charset="-122"/>
                <a:cs typeface="Arial" pitchFamily="34" charset="-120"/>
              </a:rPr>
              <a:t>LMS </a:t>
            </a:r>
            <a:pPr algn="l" indent="0" marL="0">
              <a:buNone/>
            </a:pPr>
            <a:r>
              <a:rPr lang="en-US" sz="3000" b="1" dirty="0">
                <a:solidFill>
                  <a:schemeClr val="accent2"/>
                </a:solidFill>
                <a:latin typeface="Arial" pitchFamily="34" charset="0"/>
                <a:ea typeface="Arial" pitchFamily="34" charset="-122"/>
                <a:cs typeface="Arial" pitchFamily="34" charset="-120"/>
              </a:rPr>
              <a:t>core objects</a:t>
            </a:r>
            <a:endParaRPr lang="en-US" sz="3000" dirty="0"/>
          </a:p>
        </p:txBody>
      </p:sp>
      <p:sp>
        <p:nvSpPr>
          <p:cNvPr id="4" name="Text 0"/>
          <p:cNvSpPr/>
          <p:nvPr>
            <p:ph idx="102" type="body" hasCustomPrompt="1"/>
          </p:nvPr>
        </p:nvSpPr>
        <p:spPr>
          <a:xfrm>
            <a:off x="548640" y="1389888"/>
            <a:ext cx="11094415" cy="457200"/>
          </a:xfrm>
          <a:prstGeom prst="rect">
            <a:avLst/>
          </a:prstGeom>
          <a:noFill/>
          <a:ln/>
        </p:spPr>
        <p:txBody>
          <a:bodyPr wrap="square" lIns="0" tIns="0" rIns="0" bIns="0" rtlCol="0" anchor="t"/>
          <a:lstStyle/>
          <a:p>
            <a:pPr algn="l" indent="0" marL="0">
              <a:buNone/>
            </a:pPr>
            <a:r>
              <a:rPr lang="en-US" sz="1500" dirty="0">
                <a:solidFill>
                  <a:srgbClr val="4C5562"/>
                </a:solidFill>
                <a:latin typeface="Calibri" pitchFamily="34" charset="0"/>
                <a:ea typeface="Calibri" pitchFamily="34" charset="-122"/>
                <a:cs typeface="Calibri" pitchFamily="34" charset="-120"/>
              </a:rPr>
              <a:t>Everything in the LMS is built from three families of objects: the people and structure you train, the learning you deliver, and how you evaluate it.</a:t>
            </a:r>
            <a:endParaRPr lang="en-US" sz="1500" dirty="0"/>
          </a:p>
        </p:txBody>
      </p:sp>
      <p:sp>
        <p:nvSpPr>
          <p:cNvPr id="5" name="People &amp; structure card"/>
          <p:cNvSpPr/>
          <p:nvPr/>
        </p:nvSpPr>
        <p:spPr>
          <a:xfrm>
            <a:off x="548640" y="2148840"/>
            <a:ext cx="3515258" cy="3794760"/>
          </a:xfrm>
          <a:prstGeom prst="roundRect">
            <a:avLst>
              <a:gd name="adj" fmla="val 3121"/>
            </a:avLst>
          </a:prstGeom>
          <a:solidFill>
            <a:srgbClr val="FFFFFF"/>
          </a:solidFill>
          <a:ln w="9525">
            <a:solidFill>
              <a:srgbClr val="E4E8EF"/>
            </a:solidFill>
            <a:prstDash val="solid"/>
          </a:ln>
          <a:effectLst>
            <a:outerShdw sx="100000" sy="100000" kx="0" ky="0" algn="bl" rotWithShape="0" blurRad="127000" dist="38100" dir="5400000">
              <a:srgbClr val="10203C">
                <a:alpha val="14000"/>
              </a:srgbClr>
            </a:outerShdw>
          </a:effectLst>
        </p:spPr>
      </p:sp>
      <p:sp>
        <p:nvSpPr>
          <p:cNvPr id="6" name="People &amp; structure circle"/>
          <p:cNvSpPr/>
          <p:nvPr/>
        </p:nvSpPr>
        <p:spPr>
          <a:xfrm>
            <a:off x="1977085" y="2423160"/>
            <a:ext cx="658368" cy="658368"/>
          </a:xfrm>
          <a:prstGeom prst="ellipse">
            <a:avLst/>
          </a:prstGeom>
          <a:solidFill>
            <a:schemeClr val="accent5"/>
          </a:solidFill>
          <a:ln/>
        </p:spPr>
      </p:sp>
      <p:pic>
        <p:nvPicPr>
          <p:cNvPr id="7" name="People &amp; structure icon" descr="preencoded.png">    </p:cNvPr>
          <p:cNvPicPr>
            <a:picLocks noChangeAspect="1"/>
          </p:cNvPicPr>
          <p:nvPr/>
        </p:nvPicPr>
        <p:blipFill>
          <a:blip r:embed="rId1"/>
          <a:stretch>
            <a:fillRect/>
          </a:stretch>
        </p:blipFill>
        <p:spPr>
          <a:xfrm>
            <a:off x="2135094" y="2581168"/>
            <a:ext cx="342351" cy="342351"/>
          </a:xfrm>
          <a:prstGeom prst="rect">
            <a:avLst/>
          </a:prstGeom>
        </p:spPr>
      </p:pic>
      <p:sp>
        <p:nvSpPr>
          <p:cNvPr id="8" name="People &amp;amp; structure heading"/>
          <p:cNvSpPr txBox="1"/>
          <p:nvPr/>
        </p:nvSpPr>
        <p:spPr>
          <a:xfrm>
            <a:off x="777240" y="3200400"/>
            <a:ext cx="3058058" cy="411480"/>
          </a:xfrm>
          <a:prstGeom prst="rect">
            <a:avLst/>
          </a:prstGeom>
          <a:noFill/>
          <a:ln/>
        </p:spPr>
        <p:txBody>
          <a:bodyPr wrap="square" lIns="0" tIns="0" rIns="0" bIns="0" rtlCol="0" anchor="ctr"/>
          <a:lstStyle/>
          <a:p>
            <a:pPr algn="ctr" indent="0" marL="0">
              <a:buNone/>
            </a:pPr>
            <a:r>
              <a:rPr lang="en-US" sz="1500" b="1" dirty="0">
                <a:solidFill>
                  <a:schemeClr val="tx1"/>
                </a:solidFill>
                <a:latin typeface="Arial" pitchFamily="34" charset="0"/>
                <a:ea typeface="Arial" pitchFamily="34" charset="-122"/>
                <a:cs typeface="Arial" pitchFamily="34" charset="-120"/>
              </a:rPr>
              <a:t>PEOPLE &amp; STRUCTURE</a:t>
            </a:r>
            <a:endParaRPr lang="en-US" sz="1500" dirty="0"/>
          </a:p>
        </p:txBody>
      </p:sp>
      <p:sp>
        <p:nvSpPr>
          <p:cNvPr id="9" name="People &amp; structure list"/>
          <p:cNvSpPr txBox="1"/>
          <p:nvPr/>
        </p:nvSpPr>
        <p:spPr>
          <a:xfrm>
            <a:off x="868680" y="3703320"/>
            <a:ext cx="2966618" cy="2057400"/>
          </a:xfrm>
          <a:prstGeom prst="rect">
            <a:avLst/>
          </a:prstGeom>
          <a:noFill/>
          <a:ln/>
        </p:spPr>
        <p:txBody>
          <a:bodyPr wrap="square" lIns="0" tIns="0" rIns="0" bIns="0" rtlCol="0" anchor="t"/>
          <a:lstStyle/>
          <a:p>
            <a:pPr marL="203200" indent="-203200">
              <a:spcAft>
                <a:spcPts val="600"/>
              </a:spcAft>
              <a:buSzPct val="100000"/>
              <a:buChar char="•"/>
            </a:pPr>
            <a:r>
              <a:rPr lang="en-US" sz="1400" dirty="0">
                <a:solidFill>
                  <a:schemeClr val="tx2"/>
                </a:solidFill>
                <a:latin typeface="Calibri" pitchFamily="34" charset="0"/>
                <a:ea typeface="Calibri" pitchFamily="34" charset="-122"/>
                <a:cs typeface="Calibri" pitchFamily="34" charset="-120"/>
              </a:rPr>
              <a:t>Users</a:t>
            </a:r>
            <a:endParaRPr lang="en-US" sz="1400" dirty="0"/>
          </a:p>
          <a:p>
            <a:pPr marL="203200" indent="-203200">
              <a:spcAft>
                <a:spcPts val="600"/>
              </a:spcAft>
              <a:buSzPct val="100000"/>
              <a:buChar char="•"/>
            </a:pPr>
            <a:r>
              <a:rPr lang="en-US" sz="1400" dirty="0">
                <a:solidFill>
                  <a:schemeClr val="tx2"/>
                </a:solidFill>
                <a:latin typeface="Calibri" pitchFamily="34" charset="0"/>
                <a:ea typeface="Calibri" pitchFamily="34" charset="-122"/>
                <a:cs typeface="Calibri" pitchFamily="34" charset="-120"/>
              </a:rPr>
              <a:t>Jobs and positions</a:t>
            </a:r>
            <a:endParaRPr lang="en-US" sz="1400" dirty="0"/>
          </a:p>
          <a:p>
            <a:pPr marL="203200" indent="-203200">
              <a:spcAft>
                <a:spcPts val="600"/>
              </a:spcAft>
              <a:buSzPct val="100000"/>
              <a:buChar char="•"/>
            </a:pPr>
            <a:r>
              <a:rPr lang="en-US" sz="1400" dirty="0">
                <a:solidFill>
                  <a:schemeClr val="tx2"/>
                </a:solidFill>
                <a:latin typeface="Calibri" pitchFamily="34" charset="0"/>
                <a:ea typeface="Calibri" pitchFamily="34" charset="-122"/>
                <a:cs typeface="Calibri" pitchFamily="34" charset="-120"/>
              </a:rPr>
              <a:t>Organizations and divisions</a:t>
            </a:r>
            <a:endParaRPr lang="en-US" sz="1400" dirty="0"/>
          </a:p>
          <a:p>
            <a:pPr marL="203200" indent="-203200">
              <a:spcAft>
                <a:spcPts val="600"/>
              </a:spcAft>
              <a:buSzPct val="100000"/>
              <a:buChar char="•"/>
            </a:pPr>
            <a:r>
              <a:rPr lang="en-US" sz="1400" dirty="0">
                <a:solidFill>
                  <a:schemeClr val="tx2"/>
                </a:solidFill>
                <a:latin typeface="Calibri" pitchFamily="34" charset="0"/>
                <a:ea typeface="Calibri" pitchFamily="34" charset="-122"/>
                <a:cs typeface="Calibri" pitchFamily="34" charset="-120"/>
              </a:rPr>
              <a:t>Skills</a:t>
            </a:r>
            <a:endParaRPr lang="en-US" sz="1400" dirty="0"/>
          </a:p>
          <a:p>
            <a:pPr marL="203200" indent="-203200">
              <a:spcAft>
                <a:spcPts val="600"/>
              </a:spcAft>
              <a:buSzPct val="100000"/>
              <a:buChar char="•"/>
            </a:pPr>
            <a:r>
              <a:rPr lang="en-US" sz="1400" dirty="0">
                <a:solidFill>
                  <a:schemeClr val="tx2"/>
                </a:solidFill>
                <a:latin typeface="Calibri" pitchFamily="34" charset="0"/>
                <a:ea typeface="Calibri" pitchFamily="34" charset="-122"/>
                <a:cs typeface="Calibri" pitchFamily="34" charset="-120"/>
              </a:rPr>
              <a:t>Groups (rule-based audiences)</a:t>
            </a:r>
            <a:endParaRPr lang="en-US" sz="1400" dirty="0"/>
          </a:p>
        </p:txBody>
      </p:sp>
      <p:sp>
        <p:nvSpPr>
          <p:cNvPr id="10" name="Learning card"/>
          <p:cNvSpPr/>
          <p:nvPr/>
        </p:nvSpPr>
        <p:spPr>
          <a:xfrm>
            <a:off x="4338218" y="2148840"/>
            <a:ext cx="3515258" cy="3794760"/>
          </a:xfrm>
          <a:prstGeom prst="roundRect">
            <a:avLst>
              <a:gd name="adj" fmla="val 3121"/>
            </a:avLst>
          </a:prstGeom>
          <a:solidFill>
            <a:srgbClr val="FFFFFF"/>
          </a:solidFill>
          <a:ln w="9525">
            <a:solidFill>
              <a:srgbClr val="E4E8EF"/>
            </a:solidFill>
            <a:prstDash val="solid"/>
          </a:ln>
          <a:effectLst>
            <a:outerShdw sx="100000" sy="100000" kx="0" ky="0" algn="bl" rotWithShape="0" blurRad="127000" dist="38100" dir="5400000">
              <a:srgbClr val="10203C">
                <a:alpha val="14000"/>
              </a:srgbClr>
            </a:outerShdw>
          </a:effectLst>
        </p:spPr>
      </p:sp>
      <p:sp>
        <p:nvSpPr>
          <p:cNvPr id="11" name="Learning circle"/>
          <p:cNvSpPr/>
          <p:nvPr/>
        </p:nvSpPr>
        <p:spPr>
          <a:xfrm>
            <a:off x="5766664" y="2423160"/>
            <a:ext cx="658368" cy="658368"/>
          </a:xfrm>
          <a:prstGeom prst="ellipse">
            <a:avLst/>
          </a:prstGeom>
          <a:solidFill>
            <a:schemeClr val="accent1"/>
          </a:solidFill>
          <a:ln/>
        </p:spPr>
      </p:sp>
      <p:pic>
        <p:nvPicPr>
          <p:cNvPr id="12" name="Learning icon" descr="preencoded.png">    </p:cNvPr>
          <p:cNvPicPr>
            <a:picLocks noChangeAspect="1"/>
          </p:cNvPicPr>
          <p:nvPr/>
        </p:nvPicPr>
        <p:blipFill>
          <a:blip r:embed="rId2"/>
          <a:stretch>
            <a:fillRect/>
          </a:stretch>
        </p:blipFill>
        <p:spPr>
          <a:xfrm>
            <a:off x="5924672" y="2581168"/>
            <a:ext cx="342351" cy="342351"/>
          </a:xfrm>
          <a:prstGeom prst="rect">
            <a:avLst/>
          </a:prstGeom>
        </p:spPr>
      </p:pic>
      <p:sp>
        <p:nvSpPr>
          <p:cNvPr id="13" name="Learning heading"/>
          <p:cNvSpPr txBox="1"/>
          <p:nvPr/>
        </p:nvSpPr>
        <p:spPr>
          <a:xfrm>
            <a:off x="4566818" y="3200400"/>
            <a:ext cx="3058058" cy="411480"/>
          </a:xfrm>
          <a:prstGeom prst="rect">
            <a:avLst/>
          </a:prstGeom>
          <a:noFill/>
          <a:ln/>
        </p:spPr>
        <p:txBody>
          <a:bodyPr wrap="square" lIns="0" tIns="0" rIns="0" bIns="0" rtlCol="0" anchor="ctr"/>
          <a:lstStyle/>
          <a:p>
            <a:pPr algn="ctr" indent="0" marL="0">
              <a:buNone/>
            </a:pPr>
            <a:r>
              <a:rPr lang="en-US" sz="1500" b="1" dirty="0">
                <a:solidFill>
                  <a:schemeClr val="tx1"/>
                </a:solidFill>
                <a:latin typeface="Arial" pitchFamily="34" charset="0"/>
                <a:ea typeface="Arial" pitchFamily="34" charset="-122"/>
                <a:cs typeface="Arial" pitchFamily="34" charset="-120"/>
              </a:rPr>
              <a:t>LEARNING</a:t>
            </a:r>
            <a:endParaRPr lang="en-US" sz="1500" dirty="0"/>
          </a:p>
        </p:txBody>
      </p:sp>
      <p:sp>
        <p:nvSpPr>
          <p:cNvPr id="14" name="Learning list"/>
          <p:cNvSpPr txBox="1"/>
          <p:nvPr/>
        </p:nvSpPr>
        <p:spPr>
          <a:xfrm>
            <a:off x="4658258" y="3703320"/>
            <a:ext cx="2966618" cy="2057400"/>
          </a:xfrm>
          <a:prstGeom prst="rect">
            <a:avLst/>
          </a:prstGeom>
          <a:noFill/>
          <a:ln/>
        </p:spPr>
        <p:txBody>
          <a:bodyPr wrap="square" lIns="0" tIns="0" rIns="0" bIns="0" rtlCol="0" anchor="t"/>
          <a:lstStyle/>
          <a:p>
            <a:pPr marL="203200" indent="-203200">
              <a:spcAft>
                <a:spcPts val="600"/>
              </a:spcAft>
              <a:buSzPct val="100000"/>
              <a:buChar char="•"/>
            </a:pPr>
            <a:r>
              <a:rPr lang="en-US" sz="1400" dirty="0">
                <a:solidFill>
                  <a:schemeClr val="tx2"/>
                </a:solidFill>
                <a:latin typeface="Calibri" pitchFamily="34" charset="0"/>
                <a:ea typeface="Calibri" pitchFamily="34" charset="-122"/>
                <a:cs typeface="Calibri" pitchFamily="34" charset="-120"/>
              </a:rPr>
              <a:t>Online courses: SCORM, video and documents</a:t>
            </a:r>
            <a:endParaRPr lang="en-US" sz="1400" dirty="0"/>
          </a:p>
          <a:p>
            <a:pPr marL="203200" indent="-203200">
              <a:spcAft>
                <a:spcPts val="600"/>
              </a:spcAft>
              <a:buSzPct val="100000"/>
              <a:buChar char="•"/>
            </a:pPr>
            <a:r>
              <a:rPr lang="en-US" sz="1400" dirty="0">
                <a:solidFill>
                  <a:schemeClr val="tx2"/>
                </a:solidFill>
                <a:latin typeface="Calibri" pitchFamily="34" charset="0"/>
                <a:ea typeface="Calibri" pitchFamily="34" charset="-122"/>
                <a:cs typeface="Calibri" pitchFamily="34" charset="-120"/>
              </a:rPr>
              <a:t>Instructor-led classes</a:t>
            </a:r>
            <a:endParaRPr lang="en-US" sz="1400" dirty="0"/>
          </a:p>
          <a:p>
            <a:pPr marL="203200" indent="-203200">
              <a:spcAft>
                <a:spcPts val="600"/>
              </a:spcAft>
              <a:buSzPct val="100000"/>
              <a:buChar char="•"/>
            </a:pPr>
            <a:r>
              <a:rPr lang="en-US" sz="1400" dirty="0">
                <a:solidFill>
                  <a:schemeClr val="tx2"/>
                </a:solidFill>
                <a:latin typeface="Calibri" pitchFamily="34" charset="0"/>
                <a:ea typeface="Calibri" pitchFamily="34" charset="-122"/>
                <a:cs typeface="Calibri" pitchFamily="34" charset="-120"/>
              </a:rPr>
              <a:t>Virtual sessions</a:t>
            </a:r>
            <a:endParaRPr lang="en-US" sz="1400" dirty="0"/>
          </a:p>
          <a:p>
            <a:pPr marL="203200" indent="-203200">
              <a:spcAft>
                <a:spcPts val="600"/>
              </a:spcAft>
              <a:buSzPct val="100000"/>
              <a:buChar char="•"/>
            </a:pPr>
            <a:r>
              <a:rPr lang="en-US" sz="1400" dirty="0">
                <a:solidFill>
                  <a:schemeClr val="tx2"/>
                </a:solidFill>
                <a:latin typeface="Calibri" pitchFamily="34" charset="0"/>
                <a:ea typeface="Calibri" pitchFamily="34" charset="-122"/>
                <a:cs typeface="Calibri" pitchFamily="34" charset="-120"/>
              </a:rPr>
              <a:t>Training programs and pathways</a:t>
            </a:r>
            <a:endParaRPr lang="en-US" sz="1400" dirty="0"/>
          </a:p>
        </p:txBody>
      </p:sp>
      <p:sp>
        <p:nvSpPr>
          <p:cNvPr id="15" name="Evaluation &amp; on-the-job card"/>
          <p:cNvSpPr/>
          <p:nvPr/>
        </p:nvSpPr>
        <p:spPr>
          <a:xfrm>
            <a:off x="8127797" y="2148840"/>
            <a:ext cx="3515258" cy="3794760"/>
          </a:xfrm>
          <a:prstGeom prst="roundRect">
            <a:avLst>
              <a:gd name="adj" fmla="val 3121"/>
            </a:avLst>
          </a:prstGeom>
          <a:solidFill>
            <a:srgbClr val="FFFFFF"/>
          </a:solidFill>
          <a:ln w="9525">
            <a:solidFill>
              <a:srgbClr val="E4E8EF"/>
            </a:solidFill>
            <a:prstDash val="solid"/>
          </a:ln>
          <a:effectLst>
            <a:outerShdw sx="100000" sy="100000" kx="0" ky="0" algn="bl" rotWithShape="0" blurRad="127000" dist="38100" dir="5400000">
              <a:srgbClr val="10203C">
                <a:alpha val="14000"/>
              </a:srgbClr>
            </a:outerShdw>
          </a:effectLst>
        </p:spPr>
      </p:sp>
      <p:sp>
        <p:nvSpPr>
          <p:cNvPr id="16" name="Evaluation &amp; on-the-job circle"/>
          <p:cNvSpPr/>
          <p:nvPr/>
        </p:nvSpPr>
        <p:spPr>
          <a:xfrm>
            <a:off x="9556242" y="2423160"/>
            <a:ext cx="658368" cy="658368"/>
          </a:xfrm>
          <a:prstGeom prst="ellipse">
            <a:avLst/>
          </a:prstGeom>
          <a:solidFill>
            <a:schemeClr val="accent4"/>
          </a:solidFill>
          <a:ln/>
        </p:spPr>
      </p:sp>
      <p:pic>
        <p:nvPicPr>
          <p:cNvPr id="17" name="Evaluation &amp; on-the-job icon" descr="preencoded.png">    </p:cNvPr>
          <p:cNvPicPr>
            <a:picLocks noChangeAspect="1"/>
          </p:cNvPicPr>
          <p:nvPr/>
        </p:nvPicPr>
        <p:blipFill>
          <a:blip r:embed="rId3"/>
          <a:stretch>
            <a:fillRect/>
          </a:stretch>
        </p:blipFill>
        <p:spPr>
          <a:xfrm>
            <a:off x="9714250" y="2581168"/>
            <a:ext cx="342351" cy="342351"/>
          </a:xfrm>
          <a:prstGeom prst="rect">
            <a:avLst/>
          </a:prstGeom>
        </p:spPr>
      </p:pic>
      <p:sp>
        <p:nvSpPr>
          <p:cNvPr id="18" name="Evaluation &amp;amp; on-the-job heading"/>
          <p:cNvSpPr txBox="1"/>
          <p:nvPr/>
        </p:nvSpPr>
        <p:spPr>
          <a:xfrm>
            <a:off x="8356397" y="3200400"/>
            <a:ext cx="3058058" cy="411480"/>
          </a:xfrm>
          <a:prstGeom prst="rect">
            <a:avLst/>
          </a:prstGeom>
          <a:noFill/>
          <a:ln/>
        </p:spPr>
        <p:txBody>
          <a:bodyPr wrap="square" lIns="0" tIns="0" rIns="0" bIns="0" rtlCol="0" anchor="ctr"/>
          <a:lstStyle/>
          <a:p>
            <a:pPr algn="ctr" indent="0" marL="0">
              <a:buNone/>
            </a:pPr>
            <a:r>
              <a:rPr lang="en-US" sz="1500" b="1" dirty="0">
                <a:solidFill>
                  <a:schemeClr val="tx1"/>
                </a:solidFill>
                <a:latin typeface="Arial" pitchFamily="34" charset="0"/>
                <a:ea typeface="Arial" pitchFamily="34" charset="-122"/>
                <a:cs typeface="Arial" pitchFamily="34" charset="-120"/>
              </a:rPr>
              <a:t>EVALUATION &amp; ON-THE-JOB</a:t>
            </a:r>
            <a:endParaRPr lang="en-US" sz="1500" dirty="0"/>
          </a:p>
        </p:txBody>
      </p:sp>
      <p:sp>
        <p:nvSpPr>
          <p:cNvPr id="19" name="Evaluation &amp; on-the-job list"/>
          <p:cNvSpPr txBox="1"/>
          <p:nvPr/>
        </p:nvSpPr>
        <p:spPr>
          <a:xfrm>
            <a:off x="8447837" y="3703320"/>
            <a:ext cx="2966618" cy="2057400"/>
          </a:xfrm>
          <a:prstGeom prst="rect">
            <a:avLst/>
          </a:prstGeom>
          <a:noFill/>
          <a:ln/>
        </p:spPr>
        <p:txBody>
          <a:bodyPr wrap="square" lIns="0" tIns="0" rIns="0" bIns="0" rtlCol="0" anchor="t"/>
          <a:lstStyle/>
          <a:p>
            <a:pPr marL="203200" indent="-203200">
              <a:spcAft>
                <a:spcPts val="600"/>
              </a:spcAft>
              <a:buSzPct val="100000"/>
              <a:buChar char="•"/>
            </a:pPr>
            <a:r>
              <a:rPr lang="en-US" sz="1400" dirty="0">
                <a:solidFill>
                  <a:schemeClr val="tx2"/>
                </a:solidFill>
                <a:latin typeface="Calibri" pitchFamily="34" charset="0"/>
                <a:ea typeface="Calibri" pitchFamily="34" charset="-122"/>
                <a:cs typeface="Calibri" pitchFamily="34" charset="-120"/>
              </a:rPr>
              <a:t>Assessments</a:t>
            </a:r>
            <a:endParaRPr lang="en-US" sz="1400" dirty="0"/>
          </a:p>
          <a:p>
            <a:pPr marL="203200" indent="-203200">
              <a:spcAft>
                <a:spcPts val="600"/>
              </a:spcAft>
              <a:buSzPct val="100000"/>
              <a:buChar char="•"/>
            </a:pPr>
            <a:r>
              <a:rPr lang="en-US" sz="1400" dirty="0">
                <a:solidFill>
                  <a:schemeClr val="tx2"/>
                </a:solidFill>
                <a:latin typeface="Calibri" pitchFamily="34" charset="0"/>
                <a:ea typeface="Calibri" pitchFamily="34" charset="-122"/>
                <a:cs typeface="Calibri" pitchFamily="34" charset="-120"/>
              </a:rPr>
              <a:t>Training plans and assignments</a:t>
            </a:r>
            <a:endParaRPr lang="en-US" sz="1400" dirty="0"/>
          </a:p>
          <a:p>
            <a:pPr marL="203200" indent="-203200">
              <a:spcAft>
                <a:spcPts val="600"/>
              </a:spcAft>
              <a:buSzPct val="100000"/>
              <a:buChar char="•"/>
            </a:pPr>
            <a:r>
              <a:rPr lang="en-US" sz="1400" dirty="0">
                <a:solidFill>
                  <a:schemeClr val="tx2"/>
                </a:solidFill>
                <a:latin typeface="Calibri" pitchFamily="34" charset="0"/>
                <a:ea typeface="Calibri" pitchFamily="34" charset="-122"/>
                <a:cs typeface="Calibri" pitchFamily="34" charset="-120"/>
              </a:rPr>
              <a:t>Observation checklists</a:t>
            </a:r>
            <a:endParaRPr lang="en-US" sz="1400" dirty="0"/>
          </a:p>
          <a:p>
            <a:pPr marL="203200" indent="-203200">
              <a:spcAft>
                <a:spcPts val="600"/>
              </a:spcAft>
              <a:buSzPct val="100000"/>
              <a:buChar char="•"/>
            </a:pPr>
            <a:r>
              <a:rPr lang="en-US" sz="1400" dirty="0">
                <a:solidFill>
                  <a:schemeClr val="tx2"/>
                </a:solidFill>
                <a:latin typeface="Calibri" pitchFamily="34" charset="0"/>
                <a:ea typeface="Calibri" pitchFamily="34" charset="-122"/>
                <a:cs typeface="Calibri" pitchFamily="34" charset="-120"/>
              </a:rPr>
              <a:t>Diplomas and certifications</a:t>
            </a:r>
            <a:endParaRPr lang="en-US" sz="1400" dirty="0"/>
          </a:p>
        </p:txBody>
      </p:sp>
      <p:sp>
        <p:nvSpPr>
          <p:cNvPr id="25" name="Slide Number Placeholder 0"/>
          <p:cNvSpPr>
            <a:spLocks noGrp="1"/>
          </p:cNvSpPr>
          <p:nvPr>
            <p:ph type="sldNum" sz="quarter" idx="4294967295"/>
          </p:nvPr>
        </p:nvSpPr>
        <p:spPr>
          <a:xfrm>
            <a:off x="11643055" y="6254496"/>
            <a:ext cx="502920" cy="329184"/>
          </a:xfrm>
          <a:prstGeom prst="rect">
            <a:avLst/>
          </a:prstGeom>
          <a:extLst>
            <a:ext uri="{C572A759-6A51-4108-AA02-DFA0A04FC94B}">
              <ma14:wrappingTextBoxFlag xmlns:ma14="http://schemas.microsoft.com/office/mac/drawingml/2011/main" val="0"/>
            </a:ext>
          </a:extLst>
        </p:spPr>
        <p:txBody>
          <a:bodyPr anchor="ctr"/>
          <a:lstStyle>
            <a:lvl1pPr>
              <a:defRPr sz="1100">
                <a:solidFill>
                  <a:srgbClr val="FFFFFF"/>
                </a:solidFill>
                <a:latin typeface="Arial"/>
                <a:ea typeface="Arial"/>
                <a:cs typeface="Arial"/>
              </a:defRPr>
            </a:lvl1pPr>
          </a:lstStyle>
          <a:p>
            <a:pPr algn="ctr"/>
            <a:fld id="{F7021451-1387-4CA6-816F-3879F97B5CBC}" type="slidenum">
              <a:rPr b="1"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Section pill"/>
          <p:cNvSpPr txBox="1"/>
          <p:nvPr/>
        </p:nvSpPr>
        <p:spPr>
          <a:xfrm>
            <a:off x="548640" y="384048"/>
            <a:ext cx="1156716" cy="292608"/>
          </a:xfrm>
          <a:prstGeom prst="roundRect">
            <a:avLst>
              <a:gd name="adj" fmla="val 25000"/>
            </a:avLst>
          </a:prstGeom>
          <a:solidFill>
            <a:schemeClr val="accent1"/>
          </a:solidFill>
          <a:ln/>
        </p:spPr>
        <p:txBody>
          <a:bodyPr wrap="square" lIns="0" tIns="0" rIns="0" bIns="0" rtlCol="0" anchor="ctr"/>
          <a:lstStyle/>
          <a:p>
            <a:pPr algn="ctr" indent="0" marL="0">
              <a:buNone/>
            </a:pPr>
            <a:r>
              <a:rPr lang="en-US" sz="1000" b="1" spc="150" kern="0" dirty="0">
                <a:solidFill>
                  <a:srgbClr val="FFFFFF"/>
                </a:solidFill>
                <a:latin typeface="Arial" pitchFamily="34" charset="0"/>
                <a:ea typeface="Arial" pitchFamily="34" charset="-122"/>
                <a:cs typeface="Arial" pitchFamily="34" charset="-120"/>
              </a:rPr>
              <a:t>AUDIENCES</a:t>
            </a:r>
            <a:endParaRPr lang="en-US" sz="1000" dirty="0"/>
          </a:p>
        </p:txBody>
      </p:sp>
      <p:sp>
        <p:nvSpPr>
          <p:cNvPr id="3" name="Text 0"/>
          <p:cNvSpPr/>
          <p:nvPr>
            <p:ph idx="101" type="title" hasCustomPrompt="1"/>
          </p:nvPr>
        </p:nvSpPr>
        <p:spPr>
          <a:xfrm>
            <a:off x="548640" y="749808"/>
            <a:ext cx="11094415" cy="640080"/>
          </a:xfrm>
          <a:prstGeom prst="rect">
            <a:avLst/>
          </a:prstGeom>
          <a:noFill/>
          <a:ln/>
        </p:spPr>
        <p:txBody>
          <a:bodyPr wrap="square" lIns="0" tIns="0" rIns="0" bIns="0" rtlCol="0" anchor="ctr"/>
          <a:lstStyle/>
          <a:p>
            <a:pPr algn="l" indent="0" marL="0">
              <a:buNone/>
            </a:pPr>
            <a:r>
              <a:rPr lang="en-US" sz="3000" b="1" dirty="0">
                <a:solidFill>
                  <a:schemeClr val="tx1"/>
                </a:solidFill>
                <a:latin typeface="Arial" pitchFamily="34" charset="0"/>
                <a:ea typeface="Arial" pitchFamily="34" charset="-122"/>
                <a:cs typeface="Arial" pitchFamily="34" charset="-120"/>
              </a:rPr>
              <a:t>Learner groups and </a:t>
            </a:r>
            <a:pPr algn="l" indent="0" marL="0">
              <a:buNone/>
            </a:pPr>
            <a:r>
              <a:rPr lang="en-US" sz="3000" b="1" dirty="0">
                <a:solidFill>
                  <a:schemeClr val="accent2"/>
                </a:solidFill>
                <a:latin typeface="Arial" pitchFamily="34" charset="0"/>
                <a:ea typeface="Arial" pitchFamily="34" charset="-122"/>
                <a:cs typeface="Arial" pitchFamily="34" charset="-120"/>
              </a:rPr>
              <a:t>audience segmentation</a:t>
            </a:r>
            <a:endParaRPr lang="en-US" sz="3000" dirty="0"/>
          </a:p>
        </p:txBody>
      </p:sp>
      <p:sp>
        <p:nvSpPr>
          <p:cNvPr id="4" name="Text 0"/>
          <p:cNvSpPr/>
          <p:nvPr>
            <p:ph idx="102" type="body" hasCustomPrompt="1"/>
          </p:nvPr>
        </p:nvSpPr>
        <p:spPr>
          <a:xfrm>
            <a:off x="548640" y="1389888"/>
            <a:ext cx="11094415" cy="457200"/>
          </a:xfrm>
          <a:prstGeom prst="rect">
            <a:avLst/>
          </a:prstGeom>
          <a:noFill/>
          <a:ln/>
        </p:spPr>
        <p:txBody>
          <a:bodyPr wrap="square" lIns="0" tIns="0" rIns="0" bIns="0" rtlCol="0" anchor="t"/>
          <a:lstStyle/>
          <a:p>
            <a:pPr algn="l" indent="0" marL="0">
              <a:buNone/>
            </a:pPr>
            <a:r>
              <a:rPr lang="en-US" sz="1500" dirty="0">
                <a:solidFill>
                  <a:srgbClr val="4C5562"/>
                </a:solidFill>
                <a:latin typeface="Calibri" pitchFamily="34" charset="0"/>
                <a:ea typeface="Calibri" pitchFamily="34" charset="-122"/>
                <a:cs typeface="Calibri" pitchFamily="34" charset="-120"/>
              </a:rPr>
              <a:t>Groups find the right learners with flexible rules, so visibility and assignments follow people automatically.</a:t>
            </a:r>
            <a:endParaRPr lang="en-US" sz="1500" dirty="0"/>
          </a:p>
        </p:txBody>
      </p:sp>
      <p:sp>
        <p:nvSpPr>
          <p:cNvPr id="5" name="Example rules panel"/>
          <p:cNvSpPr/>
          <p:nvPr/>
        </p:nvSpPr>
        <p:spPr>
          <a:xfrm>
            <a:off x="548640" y="2103120"/>
            <a:ext cx="6446520" cy="4114800"/>
          </a:xfrm>
          <a:prstGeom prst="roundRect">
            <a:avLst>
              <a:gd name="adj" fmla="val 3111"/>
            </a:avLst>
          </a:prstGeom>
          <a:solidFill>
            <a:schemeClr val="accent1"/>
          </a:solidFill>
          <a:ln/>
          <a:effectLst>
            <a:outerShdw sx="100000" sy="100000" kx="0" ky="0" algn="bl" rotWithShape="0" blurRad="127000" dist="38100" dir="5400000">
              <a:srgbClr val="10203C">
                <a:alpha val="14000"/>
              </a:srgbClr>
            </a:outerShdw>
          </a:effectLst>
        </p:spPr>
      </p:sp>
      <p:sp>
        <p:nvSpPr>
          <p:cNvPr id="6" name="Rules label"/>
          <p:cNvSpPr txBox="1"/>
          <p:nvPr/>
        </p:nvSpPr>
        <p:spPr>
          <a:xfrm>
            <a:off x="868680" y="2286000"/>
            <a:ext cx="3657600" cy="274320"/>
          </a:xfrm>
          <a:prstGeom prst="rect">
            <a:avLst/>
          </a:prstGeom>
          <a:noFill/>
          <a:ln/>
        </p:spPr>
        <p:txBody>
          <a:bodyPr wrap="square" lIns="0" tIns="0" rIns="0" bIns="0" rtlCol="0" anchor="ctr"/>
          <a:lstStyle/>
          <a:p>
            <a:pPr indent="0" marL="0">
              <a:buNone/>
            </a:pPr>
            <a:r>
              <a:rPr lang="en-US" sz="1100" b="1" spc="200" kern="0" dirty="0">
                <a:solidFill>
                  <a:srgbClr val="C8DDFF"/>
                </a:solidFill>
                <a:latin typeface="Arial" pitchFamily="34" charset="0"/>
                <a:ea typeface="Arial" pitchFamily="34" charset="-122"/>
                <a:cs typeface="Arial" pitchFamily="34" charset="-120"/>
              </a:rPr>
              <a:t>EXAMPLE RULES</a:t>
            </a:r>
            <a:endParaRPr lang="en-US" sz="1100" dirty="0"/>
          </a:p>
        </p:txBody>
      </p:sp>
      <p:sp>
        <p:nvSpPr>
          <p:cNvPr id="7" name="Rule 1 chip"/>
          <p:cNvSpPr/>
          <p:nvPr/>
        </p:nvSpPr>
        <p:spPr>
          <a:xfrm>
            <a:off x="868680" y="2670048"/>
            <a:ext cx="5806440" cy="493776"/>
          </a:xfrm>
          <a:prstGeom prst="roundRect">
            <a:avLst>
              <a:gd name="adj" fmla="val 14815"/>
            </a:avLst>
          </a:prstGeom>
          <a:solidFill>
            <a:srgbClr val="FFFFFF">
              <a:alpha val="12000"/>
            </a:srgbClr>
          </a:solidFill>
          <a:ln w="9525">
            <a:solidFill>
              <a:srgbClr val="FFFFFF">
                <a:alpha val="25000"/>
              </a:srgbClr>
            </a:solidFill>
            <a:prstDash val="solid"/>
          </a:ln>
        </p:spPr>
      </p:sp>
      <p:sp>
        <p:nvSpPr>
          <p:cNvPr id="8" name="Rule 1"/>
          <p:cNvSpPr txBox="1"/>
          <p:nvPr/>
        </p:nvSpPr>
        <p:spPr>
          <a:xfrm>
            <a:off x="1051560" y="2670048"/>
            <a:ext cx="5440680" cy="493776"/>
          </a:xfrm>
          <a:prstGeom prst="rect">
            <a:avLst/>
          </a:prstGeom>
          <a:noFill/>
          <a:ln/>
        </p:spPr>
        <p:txBody>
          <a:bodyPr wrap="square" lIns="0" tIns="0" rIns="0" bIns="0" rtlCol="0" anchor="ctr"/>
          <a:lstStyle/>
          <a:p>
            <a:pPr indent="0" marL="0">
              <a:buNone/>
            </a:pPr>
            <a:r>
              <a:rPr lang="en-US" sz="1600" b="1" dirty="0">
                <a:solidFill>
                  <a:srgbClr val="C8F04D"/>
                </a:solidFill>
                <a:latin typeface="Calibri" pitchFamily="34" charset="0"/>
                <a:ea typeface="Calibri" pitchFamily="34" charset="-122"/>
                <a:cs typeface="Calibri" pitchFamily="34" charset="-120"/>
              </a:rPr>
              <a:t>User's job is  </a:t>
            </a:r>
            <a:pPr indent="0" marL="0">
              <a:buNone/>
            </a:pPr>
            <a:r>
              <a:rPr lang="en-US" sz="1600" b="1" dirty="0">
                <a:solidFill>
                  <a:srgbClr val="FFFFFF"/>
                </a:solidFill>
                <a:latin typeface="Calibri" pitchFamily="34" charset="0"/>
                <a:ea typeface="Calibri" pitchFamily="34" charset="-122"/>
                <a:cs typeface="Calibri" pitchFamily="34" charset="-120"/>
              </a:rPr>
              <a:t>Plant Operator</a:t>
            </a:r>
            <a:endParaRPr lang="en-US" sz="1600" dirty="0"/>
          </a:p>
        </p:txBody>
      </p:sp>
      <p:sp>
        <p:nvSpPr>
          <p:cNvPr id="9" name="Rule 2 chip"/>
          <p:cNvSpPr/>
          <p:nvPr/>
        </p:nvSpPr>
        <p:spPr>
          <a:xfrm>
            <a:off x="868680" y="3273552"/>
            <a:ext cx="5806440" cy="493776"/>
          </a:xfrm>
          <a:prstGeom prst="roundRect">
            <a:avLst>
              <a:gd name="adj" fmla="val 14815"/>
            </a:avLst>
          </a:prstGeom>
          <a:solidFill>
            <a:srgbClr val="FFFFFF">
              <a:alpha val="12000"/>
            </a:srgbClr>
          </a:solidFill>
          <a:ln w="9525">
            <a:solidFill>
              <a:srgbClr val="FFFFFF">
                <a:alpha val="25000"/>
              </a:srgbClr>
            </a:solidFill>
            <a:prstDash val="solid"/>
          </a:ln>
        </p:spPr>
      </p:sp>
      <p:sp>
        <p:nvSpPr>
          <p:cNvPr id="10" name="Rule 2"/>
          <p:cNvSpPr txBox="1"/>
          <p:nvPr/>
        </p:nvSpPr>
        <p:spPr>
          <a:xfrm>
            <a:off x="1051560" y="3273552"/>
            <a:ext cx="5440680" cy="493776"/>
          </a:xfrm>
          <a:prstGeom prst="rect">
            <a:avLst/>
          </a:prstGeom>
          <a:noFill/>
          <a:ln/>
        </p:spPr>
        <p:txBody>
          <a:bodyPr wrap="square" lIns="0" tIns="0" rIns="0" bIns="0" rtlCol="0" anchor="ctr"/>
          <a:lstStyle/>
          <a:p>
            <a:pPr indent="0" marL="0">
              <a:buNone/>
            </a:pPr>
            <a:r>
              <a:rPr lang="en-US" sz="1600" b="1" dirty="0">
                <a:solidFill>
                  <a:srgbClr val="C8F04D"/>
                </a:solidFill>
                <a:latin typeface="Calibri" pitchFamily="34" charset="0"/>
                <a:ea typeface="Calibri" pitchFamily="34" charset="-122"/>
                <a:cs typeface="Calibri" pitchFamily="34" charset="-120"/>
              </a:rPr>
              <a:t>User's organization is  </a:t>
            </a:r>
            <a:pPr indent="0" marL="0">
              <a:buNone/>
            </a:pPr>
            <a:r>
              <a:rPr lang="en-US" sz="1600" b="1" dirty="0">
                <a:solidFill>
                  <a:srgbClr val="FFFFFF"/>
                </a:solidFill>
                <a:latin typeface="Calibri" pitchFamily="34" charset="0"/>
                <a:ea typeface="Calibri" pitchFamily="34" charset="-122"/>
                <a:cs typeface="Calibri" pitchFamily="34" charset="-120"/>
              </a:rPr>
              <a:t>Choutuppal Clinic</a:t>
            </a:r>
            <a:endParaRPr lang="en-US" sz="1600" dirty="0"/>
          </a:p>
        </p:txBody>
      </p:sp>
      <p:sp>
        <p:nvSpPr>
          <p:cNvPr id="11" name="Rule 3 chip"/>
          <p:cNvSpPr/>
          <p:nvPr/>
        </p:nvSpPr>
        <p:spPr>
          <a:xfrm>
            <a:off x="868680" y="3877056"/>
            <a:ext cx="5806440" cy="493776"/>
          </a:xfrm>
          <a:prstGeom prst="roundRect">
            <a:avLst>
              <a:gd name="adj" fmla="val 14815"/>
            </a:avLst>
          </a:prstGeom>
          <a:solidFill>
            <a:srgbClr val="FFFFFF">
              <a:alpha val="12000"/>
            </a:srgbClr>
          </a:solidFill>
          <a:ln w="9525">
            <a:solidFill>
              <a:srgbClr val="FFFFFF">
                <a:alpha val="25000"/>
              </a:srgbClr>
            </a:solidFill>
            <a:prstDash val="solid"/>
          </a:ln>
        </p:spPr>
      </p:sp>
      <p:sp>
        <p:nvSpPr>
          <p:cNvPr id="12" name="Rule 3"/>
          <p:cNvSpPr txBox="1"/>
          <p:nvPr/>
        </p:nvSpPr>
        <p:spPr>
          <a:xfrm>
            <a:off x="1051560" y="3877056"/>
            <a:ext cx="5440680" cy="493776"/>
          </a:xfrm>
          <a:prstGeom prst="rect">
            <a:avLst/>
          </a:prstGeom>
          <a:noFill/>
          <a:ln/>
        </p:spPr>
        <p:txBody>
          <a:bodyPr wrap="square" lIns="0" tIns="0" rIns="0" bIns="0" rtlCol="0" anchor="ctr"/>
          <a:lstStyle/>
          <a:p>
            <a:pPr indent="0" marL="0">
              <a:buNone/>
            </a:pPr>
            <a:r>
              <a:rPr lang="en-US" sz="1600" b="1" dirty="0">
                <a:solidFill>
                  <a:srgbClr val="C8F04D"/>
                </a:solidFill>
                <a:latin typeface="Calibri" pitchFamily="34" charset="0"/>
                <a:ea typeface="Calibri" pitchFamily="34" charset="-122"/>
                <a:cs typeface="Calibri" pitchFamily="34" charset="-120"/>
              </a:rPr>
              <a:t>User's start date is after  </a:t>
            </a:r>
            <a:pPr indent="0" marL="0">
              <a:buNone/>
            </a:pPr>
            <a:r>
              <a:rPr lang="en-US" sz="1600" b="1" dirty="0">
                <a:solidFill>
                  <a:srgbClr val="FFFFFF"/>
                </a:solidFill>
                <a:latin typeface="Calibri" pitchFamily="34" charset="0"/>
                <a:ea typeface="Calibri" pitchFamily="34" charset="-122"/>
                <a:cs typeface="Calibri" pitchFamily="34" charset="-120"/>
              </a:rPr>
              <a:t>1 Oct 2026</a:t>
            </a:r>
            <a:endParaRPr lang="en-US" sz="1600" dirty="0"/>
          </a:p>
        </p:txBody>
      </p:sp>
      <p:sp>
        <p:nvSpPr>
          <p:cNvPr id="13" name="Rules note"/>
          <p:cNvSpPr txBox="1"/>
          <p:nvPr/>
        </p:nvSpPr>
        <p:spPr>
          <a:xfrm>
            <a:off x="868680" y="4526280"/>
            <a:ext cx="5806440" cy="548640"/>
          </a:xfrm>
          <a:prstGeom prst="rect">
            <a:avLst/>
          </a:prstGeom>
          <a:noFill/>
          <a:ln/>
        </p:spPr>
        <p:txBody>
          <a:bodyPr wrap="square" lIns="0" tIns="0" rIns="0" bIns="0" rtlCol="0" anchor="t"/>
          <a:lstStyle/>
          <a:p>
            <a:pPr indent="0" marL="0">
              <a:buNone/>
            </a:pPr>
            <a:r>
              <a:rPr lang="en-US" sz="1400" dirty="0">
                <a:solidFill>
                  <a:srgbClr val="FFFFFF"/>
                </a:solidFill>
                <a:latin typeface="Calibri" pitchFamily="34" charset="0"/>
                <a:ea typeface="Calibri" pitchFamily="34" charset="-122"/>
                <a:cs typeface="Calibri" pitchFamily="34" charset="-120"/>
              </a:rPr>
              <a:t>Rules combine with </a:t>
            </a:r>
            <a:pPr indent="0" marL="0">
              <a:buNone/>
            </a:pPr>
            <a:r>
              <a:rPr lang="en-US" sz="1400" b="1" dirty="0">
                <a:solidFill>
                  <a:srgbClr val="FFFFFF"/>
                </a:solidFill>
                <a:latin typeface="Calibri" pitchFamily="34" charset="0"/>
                <a:ea typeface="Calibri" pitchFamily="34" charset="-122"/>
                <a:cs typeface="Calibri" pitchFamily="34" charset="-120"/>
              </a:rPr>
              <a:t>AND</a:t>
            </a:r>
            <a:pPr indent="0" marL="0">
              <a:buNone/>
            </a:pPr>
            <a:r>
              <a:rPr lang="en-US" sz="1400" dirty="0">
                <a:solidFill>
                  <a:srgbClr val="FFFFFF"/>
                </a:solidFill>
                <a:latin typeface="Calibri" pitchFamily="34" charset="0"/>
                <a:ea typeface="Calibri" pitchFamily="34" charset="-122"/>
                <a:cs typeface="Calibri" pitchFamily="34" charset="-120"/>
              </a:rPr>
              <a:t> — people must match every rule. Several values inside one rule combine with </a:t>
            </a:r>
            <a:pPr indent="0" marL="0">
              <a:buNone/>
            </a:pPr>
            <a:r>
              <a:rPr lang="en-US" sz="1400" b="1" dirty="0">
                <a:solidFill>
                  <a:srgbClr val="FFFFFF"/>
                </a:solidFill>
                <a:latin typeface="Calibri" pitchFamily="34" charset="0"/>
                <a:ea typeface="Calibri" pitchFamily="34" charset="-122"/>
                <a:cs typeface="Calibri" pitchFamily="34" charset="-120"/>
              </a:rPr>
              <a:t>OR</a:t>
            </a:r>
            <a:pPr indent="0" marL="0">
              <a:buNone/>
            </a:pPr>
            <a:r>
              <a:rPr lang="en-US" sz="1400" dirty="0">
                <a:solidFill>
                  <a:srgbClr val="FFFFFF"/>
                </a:solidFill>
                <a:latin typeface="Calibri" pitchFamily="34" charset="0"/>
                <a:ea typeface="Calibri" pitchFamily="34" charset="-122"/>
                <a:cs typeface="Calibri" pitchFamily="34" charset="-120"/>
              </a:rPr>
              <a:t>.</a:t>
            </a:r>
            <a:endParaRPr lang="en-US" sz="1400" dirty="0"/>
          </a:p>
        </p:txBody>
      </p:sp>
      <p:sp>
        <p:nvSpPr>
          <p:cNvPr id="14" name="Rules result"/>
          <p:cNvSpPr txBox="1"/>
          <p:nvPr/>
        </p:nvSpPr>
        <p:spPr>
          <a:xfrm>
            <a:off x="868680" y="5257800"/>
            <a:ext cx="5806440" cy="777240"/>
          </a:xfrm>
          <a:prstGeom prst="rect">
            <a:avLst/>
          </a:prstGeom>
          <a:noFill/>
          <a:ln/>
        </p:spPr>
        <p:txBody>
          <a:bodyPr wrap="square" lIns="0" tIns="0" rIns="0" bIns="0" rtlCol="0" anchor="t"/>
          <a:lstStyle/>
          <a:p>
            <a:pPr indent="0" marL="0">
              <a:buNone/>
            </a:pPr>
            <a:r>
              <a:rPr lang="en-US" sz="1100" b="1" dirty="0">
                <a:solidFill>
                  <a:srgbClr val="C8F04D"/>
                </a:solidFill>
                <a:latin typeface="Calibri" pitchFamily="34" charset="0"/>
                <a:ea typeface="Calibri" pitchFamily="34" charset="-122"/>
                <a:cs typeface="Calibri" pitchFamily="34" charset="-120"/>
              </a:rPr>
              <a:t>RESULT</a:t>
            </a:r>
            <a:endParaRPr lang="en-US" sz="1100" dirty="0"/>
          </a:p>
          <a:p>
            <a:pPr indent="0" marL="0">
              <a:buNone/>
            </a:pPr>
            <a:r>
              <a:rPr lang="en-US" sz="1500" b="1" dirty="0">
                <a:solidFill>
                  <a:srgbClr val="FFFFFF"/>
                </a:solidFill>
                <a:latin typeface="Calibri" pitchFamily="34" charset="0"/>
                <a:ea typeface="Calibri" pitchFamily="34" charset="-122"/>
                <a:cs typeface="Calibri" pitchFamily="34" charset="-120"/>
              </a:rPr>
              <a:t>New operators in Choutuppal plant see onboarding courses and get them assigned on day one.</a:t>
            </a:r>
            <a:endParaRPr lang="en-US" sz="1100" dirty="0"/>
          </a:p>
        </p:txBody>
      </p:sp>
      <p:sp>
        <p:nvSpPr>
          <p:cNvPr id="15" name="Rules decide who is in a group card"/>
          <p:cNvSpPr/>
          <p:nvPr/>
        </p:nvSpPr>
        <p:spPr>
          <a:xfrm>
            <a:off x="7269480" y="2103120"/>
            <a:ext cx="4373575" cy="932688"/>
          </a:xfrm>
          <a:prstGeom prst="roundRect">
            <a:avLst>
              <a:gd name="adj" fmla="val 11765"/>
            </a:avLst>
          </a:prstGeom>
          <a:solidFill>
            <a:srgbClr val="FFFFFF"/>
          </a:solidFill>
          <a:ln w="9525">
            <a:solidFill>
              <a:srgbClr val="E4E8EF"/>
            </a:solidFill>
            <a:prstDash val="solid"/>
          </a:ln>
          <a:effectLst>
            <a:outerShdw sx="100000" sy="100000" kx="0" ky="0" algn="bl" rotWithShape="0" blurRad="127000" dist="38100" dir="5400000">
              <a:srgbClr val="10203C">
                <a:alpha val="14000"/>
              </a:srgbClr>
            </a:outerShdw>
          </a:effectLst>
        </p:spPr>
      </p:sp>
      <p:sp>
        <p:nvSpPr>
          <p:cNvPr id="16" name="Rules decide who is in a group marker"/>
          <p:cNvSpPr/>
          <p:nvPr/>
        </p:nvSpPr>
        <p:spPr>
          <a:xfrm>
            <a:off x="7470648" y="2249424"/>
            <a:ext cx="182880" cy="182880"/>
          </a:xfrm>
          <a:prstGeom prst="ellipse">
            <a:avLst/>
          </a:prstGeom>
          <a:solidFill>
            <a:schemeClr val="accent1"/>
          </a:solidFill>
          <a:ln/>
        </p:spPr>
      </p:sp>
      <p:sp>
        <p:nvSpPr>
          <p:cNvPr id="17" name="Rules decide who is in a group title"/>
          <p:cNvSpPr txBox="1"/>
          <p:nvPr/>
        </p:nvSpPr>
        <p:spPr>
          <a:xfrm>
            <a:off x="7799832" y="2185416"/>
            <a:ext cx="3642055" cy="274320"/>
          </a:xfrm>
          <a:prstGeom prst="rect">
            <a:avLst/>
          </a:prstGeom>
          <a:noFill/>
          <a:ln/>
        </p:spPr>
        <p:txBody>
          <a:bodyPr wrap="square" lIns="0" tIns="0" rIns="0" bIns="0" rtlCol="0" anchor="t"/>
          <a:lstStyle/>
          <a:p>
            <a:pPr indent="0" marL="0">
              <a:buNone/>
            </a:pPr>
            <a:r>
              <a:rPr lang="en-US" sz="1400" b="1" dirty="0">
                <a:solidFill>
                  <a:schemeClr val="tx1"/>
                </a:solidFill>
                <a:latin typeface="Arial" pitchFamily="34" charset="0"/>
                <a:ea typeface="Arial" pitchFamily="34" charset="-122"/>
                <a:cs typeface="Arial" pitchFamily="34" charset="-120"/>
              </a:rPr>
              <a:t>Rules decide who is in a group</a:t>
            </a:r>
            <a:endParaRPr lang="en-US" sz="1400" dirty="0"/>
          </a:p>
        </p:txBody>
      </p:sp>
      <p:sp>
        <p:nvSpPr>
          <p:cNvPr id="18" name="Rules decide who is in a group text"/>
          <p:cNvSpPr txBox="1"/>
          <p:nvPr/>
        </p:nvSpPr>
        <p:spPr>
          <a:xfrm>
            <a:off x="7799832" y="2459736"/>
            <a:ext cx="3642055" cy="521208"/>
          </a:xfrm>
          <a:prstGeom prst="rect">
            <a:avLst/>
          </a:prstGeom>
          <a:noFill/>
          <a:ln/>
        </p:spPr>
        <p:txBody>
          <a:bodyPr wrap="square" lIns="0" tIns="0" rIns="0" bIns="0" rtlCol="0" anchor="t"/>
          <a:lstStyle/>
          <a:p>
            <a:pPr indent="0" marL="0">
              <a:buNone/>
            </a:pPr>
            <a:r>
              <a:rPr lang="en-US" sz="1200" dirty="0">
                <a:solidFill>
                  <a:srgbClr val="4C5562"/>
                </a:solidFill>
                <a:latin typeface="Calibri" pitchFamily="34" charset="0"/>
                <a:ea typeface="Calibri" pitchFamily="34" charset="-122"/>
                <a:cs typeface="Calibri" pitchFamily="34" charset="-120"/>
              </a:rPr>
              <a:t>Filter on job, organization, manager, language, start date, custom fields or all users.</a:t>
            </a:r>
            <a:endParaRPr lang="en-US" sz="1200" dirty="0"/>
          </a:p>
        </p:txBody>
      </p:sp>
      <p:sp>
        <p:nvSpPr>
          <p:cNvPr id="19" name="Membership keeps itself current card"/>
          <p:cNvSpPr/>
          <p:nvPr/>
        </p:nvSpPr>
        <p:spPr>
          <a:xfrm>
            <a:off x="7269480" y="3163824"/>
            <a:ext cx="4373575" cy="932688"/>
          </a:xfrm>
          <a:prstGeom prst="roundRect">
            <a:avLst>
              <a:gd name="adj" fmla="val 11765"/>
            </a:avLst>
          </a:prstGeom>
          <a:solidFill>
            <a:srgbClr val="FFFFFF"/>
          </a:solidFill>
          <a:ln w="9525">
            <a:solidFill>
              <a:srgbClr val="E4E8EF"/>
            </a:solidFill>
            <a:prstDash val="solid"/>
          </a:ln>
          <a:effectLst>
            <a:outerShdw sx="100000" sy="100000" kx="0" ky="0" algn="bl" rotWithShape="0" blurRad="127000" dist="38100" dir="5400000">
              <a:srgbClr val="10203C">
                <a:alpha val="14000"/>
              </a:srgbClr>
            </a:outerShdw>
          </a:effectLst>
        </p:spPr>
      </p:sp>
      <p:sp>
        <p:nvSpPr>
          <p:cNvPr id="20" name="Membership keeps itself current marker"/>
          <p:cNvSpPr/>
          <p:nvPr/>
        </p:nvSpPr>
        <p:spPr>
          <a:xfrm>
            <a:off x="7470648" y="3310128"/>
            <a:ext cx="182880" cy="182880"/>
          </a:xfrm>
          <a:prstGeom prst="ellipse">
            <a:avLst/>
          </a:prstGeom>
          <a:solidFill>
            <a:schemeClr val="accent3"/>
          </a:solidFill>
          <a:ln/>
        </p:spPr>
      </p:sp>
      <p:sp>
        <p:nvSpPr>
          <p:cNvPr id="21" name="Membership keeps itself current title"/>
          <p:cNvSpPr txBox="1"/>
          <p:nvPr/>
        </p:nvSpPr>
        <p:spPr>
          <a:xfrm>
            <a:off x="7799832" y="3246120"/>
            <a:ext cx="3642055" cy="274320"/>
          </a:xfrm>
          <a:prstGeom prst="rect">
            <a:avLst/>
          </a:prstGeom>
          <a:noFill/>
          <a:ln/>
        </p:spPr>
        <p:txBody>
          <a:bodyPr wrap="square" lIns="0" tIns="0" rIns="0" bIns="0" rtlCol="0" anchor="t"/>
          <a:lstStyle/>
          <a:p>
            <a:pPr indent="0" marL="0">
              <a:buNone/>
            </a:pPr>
            <a:r>
              <a:rPr lang="en-US" sz="1400" b="1" dirty="0">
                <a:solidFill>
                  <a:schemeClr val="tx1"/>
                </a:solidFill>
                <a:latin typeface="Arial" pitchFamily="34" charset="0"/>
                <a:ea typeface="Arial" pitchFamily="34" charset="-122"/>
                <a:cs typeface="Arial" pitchFamily="34" charset="-120"/>
              </a:rPr>
              <a:t>Membership keeps itself current</a:t>
            </a:r>
            <a:endParaRPr lang="en-US" sz="1400" dirty="0"/>
          </a:p>
        </p:txBody>
      </p:sp>
      <p:sp>
        <p:nvSpPr>
          <p:cNvPr id="22" name="Membership keeps itself current text"/>
          <p:cNvSpPr txBox="1"/>
          <p:nvPr/>
        </p:nvSpPr>
        <p:spPr>
          <a:xfrm>
            <a:off x="7799832" y="3520440"/>
            <a:ext cx="3642055" cy="521208"/>
          </a:xfrm>
          <a:prstGeom prst="rect">
            <a:avLst/>
          </a:prstGeom>
          <a:noFill/>
          <a:ln/>
        </p:spPr>
        <p:txBody>
          <a:bodyPr wrap="square" lIns="0" tIns="0" rIns="0" bIns="0" rtlCol="0" anchor="t"/>
          <a:lstStyle/>
          <a:p>
            <a:pPr indent="0" marL="0">
              <a:buNone/>
            </a:pPr>
            <a:r>
              <a:rPr lang="en-US" sz="1200" dirty="0">
                <a:solidFill>
                  <a:srgbClr val="4C5562"/>
                </a:solidFill>
                <a:latin typeface="Calibri" pitchFamily="34" charset="0"/>
                <a:ea typeface="Calibri" pitchFamily="34" charset="-122"/>
                <a:cs typeface="Calibri" pitchFamily="34" charset="-120"/>
              </a:rPr>
              <a:t>As people change jobs or organizations, their groups — and their training — follow.</a:t>
            </a:r>
            <a:endParaRPr lang="en-US" sz="1200" dirty="0"/>
          </a:p>
        </p:txBody>
      </p:sp>
      <p:sp>
        <p:nvSpPr>
          <p:cNvPr id="23" name="Groups drive visibility and access card"/>
          <p:cNvSpPr/>
          <p:nvPr/>
        </p:nvSpPr>
        <p:spPr>
          <a:xfrm>
            <a:off x="7269480" y="4224528"/>
            <a:ext cx="4373575" cy="932688"/>
          </a:xfrm>
          <a:prstGeom prst="roundRect">
            <a:avLst>
              <a:gd name="adj" fmla="val 11765"/>
            </a:avLst>
          </a:prstGeom>
          <a:solidFill>
            <a:srgbClr val="FFFFFF"/>
          </a:solidFill>
          <a:ln w="9525">
            <a:solidFill>
              <a:srgbClr val="E4E8EF"/>
            </a:solidFill>
            <a:prstDash val="solid"/>
          </a:ln>
          <a:effectLst>
            <a:outerShdw sx="100000" sy="100000" kx="0" ky="0" algn="bl" rotWithShape="0" blurRad="127000" dist="38100" dir="5400000">
              <a:srgbClr val="10203C">
                <a:alpha val="14000"/>
              </a:srgbClr>
            </a:outerShdw>
          </a:effectLst>
        </p:spPr>
      </p:sp>
      <p:sp>
        <p:nvSpPr>
          <p:cNvPr id="24" name="Groups drive visibility and access marker"/>
          <p:cNvSpPr/>
          <p:nvPr/>
        </p:nvSpPr>
        <p:spPr>
          <a:xfrm>
            <a:off x="7470648" y="4370832"/>
            <a:ext cx="182880" cy="182880"/>
          </a:xfrm>
          <a:prstGeom prst="ellipse">
            <a:avLst/>
          </a:prstGeom>
          <a:solidFill>
            <a:schemeClr val="accent2"/>
          </a:solidFill>
          <a:ln/>
        </p:spPr>
      </p:sp>
      <p:sp>
        <p:nvSpPr>
          <p:cNvPr id="25" name="Groups drive visibility and access title"/>
          <p:cNvSpPr txBox="1"/>
          <p:nvPr/>
        </p:nvSpPr>
        <p:spPr>
          <a:xfrm>
            <a:off x="7799832" y="4306824"/>
            <a:ext cx="3642055" cy="274320"/>
          </a:xfrm>
          <a:prstGeom prst="rect">
            <a:avLst/>
          </a:prstGeom>
          <a:noFill/>
          <a:ln/>
        </p:spPr>
        <p:txBody>
          <a:bodyPr wrap="square" lIns="0" tIns="0" rIns="0" bIns="0" rtlCol="0" anchor="t"/>
          <a:lstStyle/>
          <a:p>
            <a:pPr indent="0" marL="0">
              <a:buNone/>
            </a:pPr>
            <a:r>
              <a:rPr lang="en-US" sz="1400" b="1" dirty="0">
                <a:solidFill>
                  <a:schemeClr val="tx1"/>
                </a:solidFill>
                <a:latin typeface="Arial" pitchFamily="34" charset="0"/>
                <a:ea typeface="Arial" pitchFamily="34" charset="-122"/>
                <a:cs typeface="Arial" pitchFamily="34" charset="-120"/>
              </a:rPr>
              <a:t>Groups drive visibility and access</a:t>
            </a:r>
            <a:endParaRPr lang="en-US" sz="1400" dirty="0"/>
          </a:p>
        </p:txBody>
      </p:sp>
      <p:sp>
        <p:nvSpPr>
          <p:cNvPr id="26" name="Groups drive visibility and access text"/>
          <p:cNvSpPr txBox="1"/>
          <p:nvPr/>
        </p:nvSpPr>
        <p:spPr>
          <a:xfrm>
            <a:off x="7799832" y="4581144"/>
            <a:ext cx="3642055" cy="521208"/>
          </a:xfrm>
          <a:prstGeom prst="rect">
            <a:avLst/>
          </a:prstGeom>
          <a:noFill/>
          <a:ln/>
        </p:spPr>
        <p:txBody>
          <a:bodyPr wrap="square" lIns="0" tIns="0" rIns="0" bIns="0" rtlCol="0" anchor="t"/>
          <a:lstStyle/>
          <a:p>
            <a:pPr indent="0" marL="0">
              <a:buNone/>
            </a:pPr>
            <a:r>
              <a:rPr lang="en-US" sz="1200" dirty="0">
                <a:solidFill>
                  <a:srgbClr val="4C5562"/>
                </a:solidFill>
                <a:latin typeface="Calibri" pitchFamily="34" charset="0"/>
                <a:ea typeface="Calibri" pitchFamily="34" charset="-122"/>
                <a:cs typeface="Calibri" pitchFamily="34" charset="-120"/>
              </a:rPr>
              <a:t>Make a course visible to a group so its members can find and register for it.</a:t>
            </a:r>
            <a:endParaRPr lang="en-US" sz="1200" dirty="0"/>
          </a:p>
        </p:txBody>
      </p:sp>
      <p:sp>
        <p:nvSpPr>
          <p:cNvPr id="27" name="Groups drive assignments card"/>
          <p:cNvSpPr/>
          <p:nvPr/>
        </p:nvSpPr>
        <p:spPr>
          <a:xfrm>
            <a:off x="7269480" y="5285232"/>
            <a:ext cx="4373575" cy="932688"/>
          </a:xfrm>
          <a:prstGeom prst="roundRect">
            <a:avLst>
              <a:gd name="adj" fmla="val 11765"/>
            </a:avLst>
          </a:prstGeom>
          <a:solidFill>
            <a:srgbClr val="FFFFFF"/>
          </a:solidFill>
          <a:ln w="9525">
            <a:solidFill>
              <a:srgbClr val="E4E8EF"/>
            </a:solidFill>
            <a:prstDash val="solid"/>
          </a:ln>
          <a:effectLst>
            <a:outerShdw sx="100000" sy="100000" kx="0" ky="0" algn="bl" rotWithShape="0" blurRad="127000" dist="38100" dir="5400000">
              <a:srgbClr val="10203C">
                <a:alpha val="14000"/>
              </a:srgbClr>
            </a:outerShdw>
          </a:effectLst>
        </p:spPr>
      </p:sp>
      <p:sp>
        <p:nvSpPr>
          <p:cNvPr id="28" name="Groups drive assignments marker"/>
          <p:cNvSpPr/>
          <p:nvPr/>
        </p:nvSpPr>
        <p:spPr>
          <a:xfrm>
            <a:off x="7470648" y="5431536"/>
            <a:ext cx="182880" cy="182880"/>
          </a:xfrm>
          <a:prstGeom prst="ellipse">
            <a:avLst/>
          </a:prstGeom>
          <a:solidFill>
            <a:schemeClr val="accent4"/>
          </a:solidFill>
          <a:ln/>
        </p:spPr>
      </p:sp>
      <p:sp>
        <p:nvSpPr>
          <p:cNvPr id="29" name="Groups drive assignments title"/>
          <p:cNvSpPr txBox="1"/>
          <p:nvPr/>
        </p:nvSpPr>
        <p:spPr>
          <a:xfrm>
            <a:off x="7799832" y="5367528"/>
            <a:ext cx="3642055" cy="274320"/>
          </a:xfrm>
          <a:prstGeom prst="rect">
            <a:avLst/>
          </a:prstGeom>
          <a:noFill/>
          <a:ln/>
        </p:spPr>
        <p:txBody>
          <a:bodyPr wrap="square" lIns="0" tIns="0" rIns="0" bIns="0" rtlCol="0" anchor="t"/>
          <a:lstStyle/>
          <a:p>
            <a:pPr indent="0" marL="0">
              <a:buNone/>
            </a:pPr>
            <a:r>
              <a:rPr lang="en-US" sz="1400" b="1" dirty="0">
                <a:solidFill>
                  <a:schemeClr val="tx1"/>
                </a:solidFill>
                <a:latin typeface="Arial" pitchFamily="34" charset="0"/>
                <a:ea typeface="Arial" pitchFamily="34" charset="-122"/>
                <a:cs typeface="Arial" pitchFamily="34" charset="-120"/>
              </a:rPr>
              <a:t>Groups drive assignments</a:t>
            </a:r>
            <a:endParaRPr lang="en-US" sz="1400" dirty="0"/>
          </a:p>
        </p:txBody>
      </p:sp>
      <p:sp>
        <p:nvSpPr>
          <p:cNvPr id="30" name="Groups drive assignments text"/>
          <p:cNvSpPr txBox="1"/>
          <p:nvPr/>
        </p:nvSpPr>
        <p:spPr>
          <a:xfrm>
            <a:off x="7799832" y="5641848"/>
            <a:ext cx="3642055" cy="521208"/>
          </a:xfrm>
          <a:prstGeom prst="rect">
            <a:avLst/>
          </a:prstGeom>
          <a:noFill/>
          <a:ln/>
        </p:spPr>
        <p:txBody>
          <a:bodyPr wrap="square" lIns="0" tIns="0" rIns="0" bIns="0" rtlCol="0" anchor="t"/>
          <a:lstStyle/>
          <a:p>
            <a:pPr indent="0" marL="0">
              <a:buNone/>
            </a:pPr>
            <a:r>
              <a:rPr lang="en-US" sz="1200" dirty="0">
                <a:solidFill>
                  <a:srgbClr val="4C5562"/>
                </a:solidFill>
                <a:latin typeface="Calibri" pitchFamily="34" charset="0"/>
                <a:ea typeface="Calibri" pitchFamily="34" charset="-122"/>
                <a:cs typeface="Calibri" pitchFamily="34" charset="-120"/>
              </a:rPr>
              <a:t>Assign required or recommended training to a group with one due date or rolling due days.</a:t>
            </a:r>
            <a:endParaRPr lang="en-US" sz="1200" dirty="0"/>
          </a:p>
        </p:txBody>
      </p:sp>
      <p:sp>
        <p:nvSpPr>
          <p:cNvPr id="25" name="Slide Number Placeholder 0"/>
          <p:cNvSpPr>
            <a:spLocks noGrp="1"/>
          </p:cNvSpPr>
          <p:nvPr>
            <p:ph type="sldNum" sz="quarter" idx="4294967295"/>
          </p:nvPr>
        </p:nvSpPr>
        <p:spPr>
          <a:xfrm>
            <a:off x="11643055" y="6254496"/>
            <a:ext cx="502920" cy="329184"/>
          </a:xfrm>
          <a:prstGeom prst="rect">
            <a:avLst/>
          </a:prstGeom>
          <a:extLst>
            <a:ext uri="{C572A759-6A51-4108-AA02-DFA0A04FC94B}">
              <ma14:wrappingTextBoxFlag xmlns:ma14="http://schemas.microsoft.com/office/mac/drawingml/2011/main" val="0"/>
            </a:ext>
          </a:extLst>
        </p:spPr>
        <p:txBody>
          <a:bodyPr anchor="ctr"/>
          <a:lstStyle>
            <a:lvl1pPr>
              <a:defRPr sz="1100">
                <a:solidFill>
                  <a:srgbClr val="FFFFFF"/>
                </a:solidFill>
                <a:latin typeface="Arial"/>
                <a:ea typeface="Arial"/>
                <a:cs typeface="Arial"/>
              </a:defRPr>
            </a:lvl1pPr>
          </a:lstStyle>
          <a:p>
            <a:pPr algn="ctr"/>
            <a:fld id="{F7021451-1387-4CA6-816F-3879F97B5CBC}" type="slidenum">
              <a:rPr b="1"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Section pill"/>
          <p:cNvSpPr txBox="1"/>
          <p:nvPr/>
        </p:nvSpPr>
        <p:spPr>
          <a:xfrm>
            <a:off x="548640" y="384048"/>
            <a:ext cx="964692" cy="292608"/>
          </a:xfrm>
          <a:prstGeom prst="roundRect">
            <a:avLst>
              <a:gd name="adj" fmla="val 25000"/>
            </a:avLst>
          </a:prstGeom>
          <a:solidFill>
            <a:schemeClr val="accent1"/>
          </a:solidFill>
          <a:ln/>
        </p:spPr>
        <p:txBody>
          <a:bodyPr wrap="square" lIns="0" tIns="0" rIns="0" bIns="0" rtlCol="0" anchor="ctr"/>
          <a:lstStyle/>
          <a:p>
            <a:pPr algn="ctr" indent="0" marL="0">
              <a:buNone/>
            </a:pPr>
            <a:r>
              <a:rPr lang="en-US" sz="1000" b="1" spc="150" kern="0" dirty="0">
                <a:solidFill>
                  <a:srgbClr val="FFFFFF"/>
                </a:solidFill>
                <a:latin typeface="Arial" pitchFamily="34" charset="0"/>
                <a:ea typeface="Arial" pitchFamily="34" charset="-122"/>
                <a:cs typeface="Arial" pitchFamily="34" charset="-120"/>
              </a:rPr>
              <a:t>CONTENT</a:t>
            </a:r>
            <a:endParaRPr lang="en-US" sz="1000" dirty="0"/>
          </a:p>
        </p:txBody>
      </p:sp>
      <p:sp>
        <p:nvSpPr>
          <p:cNvPr id="3" name="Text 0"/>
          <p:cNvSpPr/>
          <p:nvPr>
            <p:ph idx="101" type="title" hasCustomPrompt="1"/>
          </p:nvPr>
        </p:nvSpPr>
        <p:spPr>
          <a:xfrm>
            <a:off x="548640" y="749808"/>
            <a:ext cx="11094415" cy="640080"/>
          </a:xfrm>
          <a:prstGeom prst="rect">
            <a:avLst/>
          </a:prstGeom>
          <a:noFill/>
          <a:ln/>
        </p:spPr>
        <p:txBody>
          <a:bodyPr wrap="square" lIns="0" tIns="0" rIns="0" bIns="0" rtlCol="0" anchor="ctr"/>
          <a:lstStyle/>
          <a:p>
            <a:pPr algn="l" indent="0" marL="0">
              <a:buNone/>
            </a:pPr>
            <a:r>
              <a:rPr lang="en-US" sz="3000" b="1" dirty="0">
                <a:solidFill>
                  <a:schemeClr val="tx1"/>
                </a:solidFill>
                <a:latin typeface="Arial" pitchFamily="34" charset="0"/>
                <a:ea typeface="Arial" pitchFamily="34" charset="-122"/>
                <a:cs typeface="Arial" pitchFamily="34" charset="-120"/>
              </a:rPr>
              <a:t>Learning content </a:t>
            </a:r>
            <a:pPr algn="l" indent="0" marL="0">
              <a:buNone/>
            </a:pPr>
            <a:r>
              <a:rPr lang="en-US" sz="3000" b="1" dirty="0">
                <a:solidFill>
                  <a:schemeClr val="accent2"/>
                </a:solidFill>
                <a:latin typeface="Arial" pitchFamily="34" charset="0"/>
                <a:ea typeface="Arial" pitchFamily="34" charset="-122"/>
                <a:cs typeface="Arial" pitchFamily="34" charset="-120"/>
              </a:rPr>
              <a:t>and delivery</a:t>
            </a:r>
            <a:endParaRPr lang="en-US" sz="3000" dirty="0"/>
          </a:p>
        </p:txBody>
      </p:sp>
      <p:sp>
        <p:nvSpPr>
          <p:cNvPr id="4" name="Text 0"/>
          <p:cNvSpPr/>
          <p:nvPr>
            <p:ph idx="102" type="body" hasCustomPrompt="1"/>
          </p:nvPr>
        </p:nvSpPr>
        <p:spPr>
          <a:xfrm>
            <a:off x="548640" y="1389888"/>
            <a:ext cx="11094415" cy="457200"/>
          </a:xfrm>
          <a:prstGeom prst="rect">
            <a:avLst/>
          </a:prstGeom>
          <a:noFill/>
          <a:ln/>
        </p:spPr>
        <p:txBody>
          <a:bodyPr wrap="square" lIns="0" tIns="0" rIns="0" bIns="0" rtlCol="0" anchor="t"/>
          <a:lstStyle/>
          <a:p>
            <a:pPr algn="l" indent="0" marL="0">
              <a:buNone/>
            </a:pPr>
            <a:r>
              <a:rPr lang="en-US" sz="1500" dirty="0">
                <a:solidFill>
                  <a:srgbClr val="4C5562"/>
                </a:solidFill>
                <a:latin typeface="Calibri" pitchFamily="34" charset="0"/>
                <a:ea typeface="Calibri" pitchFamily="34" charset="-122"/>
                <a:cs typeface="Calibri" pitchFamily="34" charset="-120"/>
              </a:rPr>
              <a:t>Self-paced and live training in one catalog, with AI that turns documents into audio and summaries.</a:t>
            </a:r>
            <a:endParaRPr lang="en-US" sz="1500" dirty="0"/>
          </a:p>
        </p:txBody>
      </p:sp>
      <p:sp>
        <p:nvSpPr>
          <p:cNvPr id="5" name="Online courses card"/>
          <p:cNvSpPr/>
          <p:nvPr/>
        </p:nvSpPr>
        <p:spPr>
          <a:xfrm>
            <a:off x="548640" y="2148840"/>
            <a:ext cx="3515258" cy="3794760"/>
          </a:xfrm>
          <a:prstGeom prst="roundRect">
            <a:avLst>
              <a:gd name="adj" fmla="val 3121"/>
            </a:avLst>
          </a:prstGeom>
          <a:solidFill>
            <a:srgbClr val="FFFFFF"/>
          </a:solidFill>
          <a:ln w="9525">
            <a:solidFill>
              <a:srgbClr val="E4E8EF"/>
            </a:solidFill>
            <a:prstDash val="solid"/>
          </a:ln>
          <a:effectLst>
            <a:outerShdw sx="100000" sy="100000" kx="0" ky="0" algn="bl" rotWithShape="0" blurRad="127000" dist="38100" dir="5400000">
              <a:srgbClr val="10203C">
                <a:alpha val="14000"/>
              </a:srgbClr>
            </a:outerShdw>
          </a:effectLst>
        </p:spPr>
      </p:sp>
      <p:sp>
        <p:nvSpPr>
          <p:cNvPr id="6" name="Online courses circle"/>
          <p:cNvSpPr/>
          <p:nvPr/>
        </p:nvSpPr>
        <p:spPr>
          <a:xfrm>
            <a:off x="1977085" y="2423160"/>
            <a:ext cx="658368" cy="658368"/>
          </a:xfrm>
          <a:prstGeom prst="ellipse">
            <a:avLst/>
          </a:prstGeom>
          <a:solidFill>
            <a:schemeClr val="accent1"/>
          </a:solidFill>
          <a:ln/>
        </p:spPr>
      </p:sp>
      <p:pic>
        <p:nvPicPr>
          <p:cNvPr id="7" name="Online courses icon" descr="preencoded.png">    </p:cNvPr>
          <p:cNvPicPr>
            <a:picLocks noChangeAspect="1"/>
          </p:cNvPicPr>
          <p:nvPr/>
        </p:nvPicPr>
        <p:blipFill>
          <a:blip r:embed="rId1"/>
          <a:stretch>
            <a:fillRect/>
          </a:stretch>
        </p:blipFill>
        <p:spPr>
          <a:xfrm>
            <a:off x="2135094" y="2581168"/>
            <a:ext cx="342351" cy="342351"/>
          </a:xfrm>
          <a:prstGeom prst="rect">
            <a:avLst/>
          </a:prstGeom>
        </p:spPr>
      </p:pic>
      <p:sp>
        <p:nvSpPr>
          <p:cNvPr id="8" name="Online courses heading"/>
          <p:cNvSpPr txBox="1"/>
          <p:nvPr/>
        </p:nvSpPr>
        <p:spPr>
          <a:xfrm>
            <a:off x="777240" y="3200400"/>
            <a:ext cx="3058058" cy="411480"/>
          </a:xfrm>
          <a:prstGeom prst="rect">
            <a:avLst/>
          </a:prstGeom>
          <a:noFill/>
          <a:ln/>
        </p:spPr>
        <p:txBody>
          <a:bodyPr wrap="square" lIns="0" tIns="0" rIns="0" bIns="0" rtlCol="0" anchor="ctr"/>
          <a:lstStyle/>
          <a:p>
            <a:pPr algn="ctr" indent="0" marL="0">
              <a:buNone/>
            </a:pPr>
            <a:r>
              <a:rPr lang="en-US" sz="1500" b="1" dirty="0">
                <a:solidFill>
                  <a:schemeClr val="tx1"/>
                </a:solidFill>
                <a:latin typeface="Arial" pitchFamily="34" charset="0"/>
                <a:ea typeface="Arial" pitchFamily="34" charset="-122"/>
                <a:cs typeface="Arial" pitchFamily="34" charset="-120"/>
              </a:rPr>
              <a:t>ONLINE COURSES</a:t>
            </a:r>
            <a:endParaRPr lang="en-US" sz="1500" dirty="0"/>
          </a:p>
        </p:txBody>
      </p:sp>
      <p:sp>
        <p:nvSpPr>
          <p:cNvPr id="9" name="Online courses list"/>
          <p:cNvSpPr txBox="1"/>
          <p:nvPr/>
        </p:nvSpPr>
        <p:spPr>
          <a:xfrm>
            <a:off x="868680" y="3703320"/>
            <a:ext cx="2966618" cy="2057400"/>
          </a:xfrm>
          <a:prstGeom prst="rect">
            <a:avLst/>
          </a:prstGeom>
          <a:noFill/>
          <a:ln/>
        </p:spPr>
        <p:txBody>
          <a:bodyPr wrap="square" lIns="0" tIns="0" rIns="0" bIns="0" rtlCol="0" anchor="t"/>
          <a:lstStyle/>
          <a:p>
            <a:pPr marL="203200" indent="-203200">
              <a:spcAft>
                <a:spcPts val="600"/>
              </a:spcAft>
              <a:buSzPct val="100000"/>
              <a:buChar char="•"/>
            </a:pPr>
            <a:r>
              <a:rPr lang="en-US" sz="1400" dirty="0">
                <a:solidFill>
                  <a:schemeClr val="tx2"/>
                </a:solidFill>
                <a:latin typeface="Calibri" pitchFamily="34" charset="0"/>
                <a:ea typeface="Calibri" pitchFamily="34" charset="-122"/>
                <a:cs typeface="Calibri" pitchFamily="34" charset="-120"/>
              </a:rPr>
              <a:t>SCORM packages, videos and documents</a:t>
            </a:r>
            <a:endParaRPr lang="en-US" sz="1400" dirty="0"/>
          </a:p>
          <a:p>
            <a:pPr marL="203200" indent="-203200">
              <a:spcAft>
                <a:spcPts val="600"/>
              </a:spcAft>
              <a:buSzPct val="100000"/>
              <a:buChar char="•"/>
            </a:pPr>
            <a:r>
              <a:rPr lang="en-US" sz="1400" dirty="0">
                <a:solidFill>
                  <a:schemeClr val="tx2"/>
                </a:solidFill>
                <a:latin typeface="Calibri" pitchFamily="34" charset="0"/>
                <a:ea typeface="Calibri" pitchFamily="34" charset="-122"/>
                <a:cs typeface="Calibri" pitchFamily="34" charset="-120"/>
              </a:rPr>
              <a:t>Configurable supported file types</a:t>
            </a:r>
            <a:endParaRPr lang="en-US" sz="1400" dirty="0"/>
          </a:p>
          <a:p>
            <a:pPr marL="203200" indent="-203200">
              <a:spcAft>
                <a:spcPts val="600"/>
              </a:spcAft>
              <a:buSzPct val="100000"/>
              <a:buChar char="•"/>
            </a:pPr>
            <a:r>
              <a:rPr lang="en-US" sz="1400" dirty="0">
                <a:solidFill>
                  <a:schemeClr val="tx2"/>
                </a:solidFill>
                <a:latin typeface="Calibri" pitchFamily="34" charset="0"/>
                <a:ea typeface="Calibri" pitchFamily="34" charset="-122"/>
                <a:cs typeface="Calibri" pitchFamily="34" charset="-120"/>
              </a:rPr>
              <a:t>Internal or external launch URLs</a:t>
            </a:r>
            <a:endParaRPr lang="en-US" sz="1400" dirty="0"/>
          </a:p>
          <a:p>
            <a:pPr marL="203200" indent="-203200">
              <a:spcAft>
                <a:spcPts val="600"/>
              </a:spcAft>
              <a:buSzPct val="100000"/>
              <a:buChar char="•"/>
            </a:pPr>
            <a:r>
              <a:rPr lang="en-US" sz="1400" dirty="0">
                <a:solidFill>
                  <a:schemeClr val="tx2"/>
                </a:solidFill>
                <a:latin typeface="Calibri" pitchFamily="34" charset="0"/>
                <a:ea typeface="Calibri" pitchFamily="34" charset="-122"/>
                <a:cs typeface="Calibri" pitchFamily="34" charset="-120"/>
              </a:rPr>
              <a:t>Multi-language content, including Telugu and Hindi</a:t>
            </a:r>
            <a:endParaRPr lang="en-US" sz="1400" dirty="0"/>
          </a:p>
          <a:p>
            <a:pPr marL="203200" indent="-203200">
              <a:spcAft>
                <a:spcPts val="600"/>
              </a:spcAft>
              <a:buSzPct val="100000"/>
              <a:buChar char="•"/>
            </a:pPr>
            <a:r>
              <a:rPr lang="en-US" sz="1400" dirty="0">
                <a:solidFill>
                  <a:schemeClr val="tx2"/>
                </a:solidFill>
                <a:latin typeface="Calibri" pitchFamily="34" charset="0"/>
                <a:ea typeface="Calibri" pitchFamily="34" charset="-122"/>
                <a:cs typeface="Calibri" pitchFamily="34" charset="-120"/>
              </a:rPr>
              <a:t>AI-generated audio and summaries</a:t>
            </a:r>
            <a:endParaRPr lang="en-US" sz="1400" dirty="0"/>
          </a:p>
        </p:txBody>
      </p:sp>
      <p:sp>
        <p:nvSpPr>
          <p:cNvPr id="10" name="Instructor-led card"/>
          <p:cNvSpPr/>
          <p:nvPr/>
        </p:nvSpPr>
        <p:spPr>
          <a:xfrm>
            <a:off x="4338218" y="2148840"/>
            <a:ext cx="3515258" cy="3794760"/>
          </a:xfrm>
          <a:prstGeom prst="roundRect">
            <a:avLst>
              <a:gd name="adj" fmla="val 3121"/>
            </a:avLst>
          </a:prstGeom>
          <a:solidFill>
            <a:srgbClr val="FFFFFF"/>
          </a:solidFill>
          <a:ln w="9525">
            <a:solidFill>
              <a:srgbClr val="E4E8EF"/>
            </a:solidFill>
            <a:prstDash val="solid"/>
          </a:ln>
          <a:effectLst>
            <a:outerShdw sx="100000" sy="100000" kx="0" ky="0" algn="bl" rotWithShape="0" blurRad="127000" dist="38100" dir="5400000">
              <a:srgbClr val="10203C">
                <a:alpha val="14000"/>
              </a:srgbClr>
            </a:outerShdw>
          </a:effectLst>
        </p:spPr>
      </p:sp>
      <p:sp>
        <p:nvSpPr>
          <p:cNvPr id="11" name="Instructor-led circle"/>
          <p:cNvSpPr/>
          <p:nvPr/>
        </p:nvSpPr>
        <p:spPr>
          <a:xfrm>
            <a:off x="5766664" y="2423160"/>
            <a:ext cx="658368" cy="658368"/>
          </a:xfrm>
          <a:prstGeom prst="ellipse">
            <a:avLst/>
          </a:prstGeom>
          <a:solidFill>
            <a:schemeClr val="accent2"/>
          </a:solidFill>
          <a:ln/>
        </p:spPr>
      </p:sp>
      <p:pic>
        <p:nvPicPr>
          <p:cNvPr id="12" name="Instructor-led icon" descr="preencoded.png">    </p:cNvPr>
          <p:cNvPicPr>
            <a:picLocks noChangeAspect="1"/>
          </p:cNvPicPr>
          <p:nvPr/>
        </p:nvPicPr>
        <p:blipFill>
          <a:blip r:embed="rId2"/>
          <a:stretch>
            <a:fillRect/>
          </a:stretch>
        </p:blipFill>
        <p:spPr>
          <a:xfrm>
            <a:off x="5924672" y="2581168"/>
            <a:ext cx="342351" cy="342351"/>
          </a:xfrm>
          <a:prstGeom prst="rect">
            <a:avLst/>
          </a:prstGeom>
        </p:spPr>
      </p:pic>
      <p:sp>
        <p:nvSpPr>
          <p:cNvPr id="13" name="Instructor-led heading"/>
          <p:cNvSpPr txBox="1"/>
          <p:nvPr/>
        </p:nvSpPr>
        <p:spPr>
          <a:xfrm>
            <a:off x="4566818" y="3200400"/>
            <a:ext cx="3058058" cy="411480"/>
          </a:xfrm>
          <a:prstGeom prst="rect">
            <a:avLst/>
          </a:prstGeom>
          <a:noFill/>
          <a:ln/>
        </p:spPr>
        <p:txBody>
          <a:bodyPr wrap="square" lIns="0" tIns="0" rIns="0" bIns="0" rtlCol="0" anchor="ctr"/>
          <a:lstStyle/>
          <a:p>
            <a:pPr algn="ctr" indent="0" marL="0">
              <a:buNone/>
            </a:pPr>
            <a:r>
              <a:rPr lang="en-US" sz="1500" b="1" dirty="0">
                <a:solidFill>
                  <a:schemeClr val="tx1"/>
                </a:solidFill>
                <a:latin typeface="Arial" pitchFamily="34" charset="0"/>
                <a:ea typeface="Arial" pitchFamily="34" charset="-122"/>
                <a:cs typeface="Arial" pitchFamily="34" charset="-120"/>
              </a:rPr>
              <a:t>INSTRUCTOR-LED</a:t>
            </a:r>
            <a:endParaRPr lang="en-US" sz="1500" dirty="0"/>
          </a:p>
        </p:txBody>
      </p:sp>
      <p:sp>
        <p:nvSpPr>
          <p:cNvPr id="14" name="Instructor-led list"/>
          <p:cNvSpPr txBox="1"/>
          <p:nvPr/>
        </p:nvSpPr>
        <p:spPr>
          <a:xfrm>
            <a:off x="4658258" y="3703320"/>
            <a:ext cx="2966618" cy="2057400"/>
          </a:xfrm>
          <a:prstGeom prst="rect">
            <a:avLst/>
          </a:prstGeom>
          <a:noFill/>
          <a:ln/>
        </p:spPr>
        <p:txBody>
          <a:bodyPr wrap="square" lIns="0" tIns="0" rIns="0" bIns="0" rtlCol="0" anchor="t"/>
          <a:lstStyle/>
          <a:p>
            <a:pPr marL="203200" indent="-203200">
              <a:spcAft>
                <a:spcPts val="600"/>
              </a:spcAft>
              <a:buSzPct val="100000"/>
              <a:buChar char="•"/>
            </a:pPr>
            <a:r>
              <a:rPr lang="en-US" sz="1400" dirty="0">
                <a:solidFill>
                  <a:schemeClr val="tx2"/>
                </a:solidFill>
                <a:latin typeface="Calibri" pitchFamily="34" charset="0"/>
                <a:ea typeface="Calibri" pitchFamily="34" charset="-122"/>
                <a:cs typeface="Calibri" pitchFamily="34" charset="-120"/>
              </a:rPr>
              <a:t>Schedule many classes for one course</a:t>
            </a:r>
            <a:endParaRPr lang="en-US" sz="1400" dirty="0"/>
          </a:p>
          <a:p>
            <a:pPr marL="203200" indent="-203200">
              <a:spcAft>
                <a:spcPts val="600"/>
              </a:spcAft>
              <a:buSzPct val="100000"/>
              <a:buChar char="•"/>
            </a:pPr>
            <a:r>
              <a:rPr lang="en-US" sz="1400" dirty="0">
                <a:solidFill>
                  <a:schemeClr val="tx2"/>
                </a:solidFill>
                <a:latin typeface="Calibri" pitchFamily="34" charset="0"/>
                <a:ea typeface="Calibri" pitchFamily="34" charset="-122"/>
                <a:cs typeface="Calibri" pitchFamily="34" charset="-120"/>
              </a:rPr>
              <a:t>Virtual ILT with Microsoft Teams</a:t>
            </a:r>
            <a:endParaRPr lang="en-US" sz="1400" dirty="0"/>
          </a:p>
          <a:p>
            <a:pPr marL="203200" indent="-203200">
              <a:spcAft>
                <a:spcPts val="600"/>
              </a:spcAft>
              <a:buSzPct val="100000"/>
              <a:buChar char="•"/>
            </a:pPr>
            <a:r>
              <a:rPr lang="en-US" sz="1400" dirty="0">
                <a:solidFill>
                  <a:schemeClr val="tx2"/>
                </a:solidFill>
                <a:latin typeface="Calibri" pitchFamily="34" charset="0"/>
                <a:ea typeface="Calibri" pitchFamily="34" charset="-122"/>
                <a:cs typeface="Calibri" pitchFamily="34" charset="-120"/>
              </a:rPr>
              <a:t>Rosters, attendance and completions</a:t>
            </a:r>
            <a:endParaRPr lang="en-US" sz="1400" dirty="0"/>
          </a:p>
          <a:p>
            <a:pPr marL="203200" indent="-203200">
              <a:spcAft>
                <a:spcPts val="600"/>
              </a:spcAft>
              <a:buSzPct val="100000"/>
              <a:buChar char="•"/>
            </a:pPr>
            <a:r>
              <a:rPr lang="en-US" sz="1400" dirty="0">
                <a:solidFill>
                  <a:schemeClr val="tx2"/>
                </a:solidFill>
                <a:latin typeface="Calibri" pitchFamily="34" charset="0"/>
                <a:ea typeface="Calibri" pitchFamily="34" charset="-122"/>
                <a:cs typeface="Calibri" pitchFamily="34" charset="-120"/>
              </a:rPr>
              <a:t>Instructor schedules and locations</a:t>
            </a:r>
            <a:endParaRPr lang="en-US" sz="1400" dirty="0"/>
          </a:p>
        </p:txBody>
      </p:sp>
      <p:sp>
        <p:nvSpPr>
          <p:cNvPr id="15" name="Additional areas card"/>
          <p:cNvSpPr/>
          <p:nvPr/>
        </p:nvSpPr>
        <p:spPr>
          <a:xfrm>
            <a:off x="8127797" y="2148840"/>
            <a:ext cx="3515258" cy="3794760"/>
          </a:xfrm>
          <a:prstGeom prst="roundRect">
            <a:avLst>
              <a:gd name="adj" fmla="val 3121"/>
            </a:avLst>
          </a:prstGeom>
          <a:solidFill>
            <a:srgbClr val="FFFFFF"/>
          </a:solidFill>
          <a:ln w="9525">
            <a:solidFill>
              <a:srgbClr val="E4E8EF"/>
            </a:solidFill>
            <a:prstDash val="solid"/>
          </a:ln>
          <a:effectLst>
            <a:outerShdw sx="100000" sy="100000" kx="0" ky="0" algn="bl" rotWithShape="0" blurRad="127000" dist="38100" dir="5400000">
              <a:srgbClr val="10203C">
                <a:alpha val="14000"/>
              </a:srgbClr>
            </a:outerShdw>
          </a:effectLst>
        </p:spPr>
      </p:sp>
      <p:sp>
        <p:nvSpPr>
          <p:cNvPr id="16" name="Additional areas circle"/>
          <p:cNvSpPr/>
          <p:nvPr/>
        </p:nvSpPr>
        <p:spPr>
          <a:xfrm>
            <a:off x="9556242" y="2423160"/>
            <a:ext cx="658368" cy="658368"/>
          </a:xfrm>
          <a:prstGeom prst="ellipse">
            <a:avLst/>
          </a:prstGeom>
          <a:solidFill>
            <a:schemeClr val="accent3"/>
          </a:solidFill>
          <a:ln/>
        </p:spPr>
      </p:sp>
      <p:pic>
        <p:nvPicPr>
          <p:cNvPr id="17" name="Additional areas icon" descr="preencoded.png">    </p:cNvPr>
          <p:cNvPicPr>
            <a:picLocks noChangeAspect="1"/>
          </p:cNvPicPr>
          <p:nvPr/>
        </p:nvPicPr>
        <p:blipFill>
          <a:blip r:embed="rId3"/>
          <a:stretch>
            <a:fillRect/>
          </a:stretch>
        </p:blipFill>
        <p:spPr>
          <a:xfrm>
            <a:off x="9714250" y="2581168"/>
            <a:ext cx="342351" cy="342351"/>
          </a:xfrm>
          <a:prstGeom prst="rect">
            <a:avLst/>
          </a:prstGeom>
        </p:spPr>
      </p:pic>
      <p:sp>
        <p:nvSpPr>
          <p:cNvPr id="18" name="Additional areas heading"/>
          <p:cNvSpPr txBox="1"/>
          <p:nvPr/>
        </p:nvSpPr>
        <p:spPr>
          <a:xfrm>
            <a:off x="8356397" y="3200400"/>
            <a:ext cx="3058058" cy="411480"/>
          </a:xfrm>
          <a:prstGeom prst="rect">
            <a:avLst/>
          </a:prstGeom>
          <a:noFill/>
          <a:ln/>
        </p:spPr>
        <p:txBody>
          <a:bodyPr wrap="square" lIns="0" tIns="0" rIns="0" bIns="0" rtlCol="0" anchor="ctr"/>
          <a:lstStyle/>
          <a:p>
            <a:pPr algn="ctr" indent="0" marL="0">
              <a:buNone/>
            </a:pPr>
            <a:r>
              <a:rPr lang="en-US" sz="1500" b="1" dirty="0">
                <a:solidFill>
                  <a:schemeClr val="tx1"/>
                </a:solidFill>
                <a:latin typeface="Arial" pitchFamily="34" charset="0"/>
                <a:ea typeface="Arial" pitchFamily="34" charset="-122"/>
                <a:cs typeface="Arial" pitchFamily="34" charset="-120"/>
              </a:rPr>
              <a:t>ADDITIONAL AREAS</a:t>
            </a:r>
            <a:endParaRPr lang="en-US" sz="1500" dirty="0"/>
          </a:p>
        </p:txBody>
      </p:sp>
      <p:sp>
        <p:nvSpPr>
          <p:cNvPr id="19" name="Additional areas list"/>
          <p:cNvSpPr txBox="1"/>
          <p:nvPr/>
        </p:nvSpPr>
        <p:spPr>
          <a:xfrm>
            <a:off x="8447837" y="3703320"/>
            <a:ext cx="2966618" cy="2057400"/>
          </a:xfrm>
          <a:prstGeom prst="rect">
            <a:avLst/>
          </a:prstGeom>
          <a:noFill/>
          <a:ln/>
        </p:spPr>
        <p:txBody>
          <a:bodyPr wrap="square" lIns="0" tIns="0" rIns="0" bIns="0" rtlCol="0" anchor="t"/>
          <a:lstStyle/>
          <a:p>
            <a:pPr marL="203200" indent="-203200">
              <a:spcAft>
                <a:spcPts val="600"/>
              </a:spcAft>
              <a:buSzPct val="100000"/>
              <a:buChar char="•"/>
            </a:pPr>
            <a:r>
              <a:rPr lang="en-US" sz="1400" dirty="0">
                <a:solidFill>
                  <a:schemeClr val="tx2"/>
                </a:solidFill>
                <a:latin typeface="Calibri" pitchFamily="34" charset="0"/>
                <a:ea typeface="Calibri" pitchFamily="34" charset="-122"/>
                <a:cs typeface="Calibri" pitchFamily="34" charset="-120"/>
              </a:rPr>
              <a:t>Training programs</a:t>
            </a:r>
            <a:endParaRPr lang="en-US" sz="1400" dirty="0"/>
          </a:p>
          <a:p>
            <a:pPr marL="203200" indent="-203200">
              <a:spcAft>
                <a:spcPts val="600"/>
              </a:spcAft>
              <a:buSzPct val="100000"/>
              <a:buChar char="•"/>
            </a:pPr>
            <a:r>
              <a:rPr lang="en-US" sz="1400" dirty="0">
                <a:solidFill>
                  <a:schemeClr val="tx2"/>
                </a:solidFill>
                <a:latin typeface="Calibri" pitchFamily="34" charset="0"/>
                <a:ea typeface="Calibri" pitchFamily="34" charset="-122"/>
                <a:cs typeface="Calibri" pitchFamily="34" charset="-120"/>
              </a:rPr>
              <a:t>Assessments</a:t>
            </a:r>
            <a:endParaRPr lang="en-US" sz="1400" dirty="0"/>
          </a:p>
          <a:p>
            <a:pPr marL="203200" indent="-203200">
              <a:spcAft>
                <a:spcPts val="600"/>
              </a:spcAft>
              <a:buSzPct val="100000"/>
              <a:buChar char="•"/>
            </a:pPr>
            <a:r>
              <a:rPr lang="en-US" sz="1400" dirty="0">
                <a:solidFill>
                  <a:schemeClr val="tx2"/>
                </a:solidFill>
                <a:latin typeface="Calibri" pitchFamily="34" charset="0"/>
                <a:ea typeface="Calibri" pitchFamily="34" charset="-122"/>
                <a:cs typeface="Calibri" pitchFamily="34" charset="-120"/>
              </a:rPr>
              <a:t>Observation checklists</a:t>
            </a:r>
            <a:endParaRPr lang="en-US" sz="1400" dirty="0"/>
          </a:p>
          <a:p>
            <a:pPr marL="203200" indent="-203200">
              <a:spcAft>
                <a:spcPts val="600"/>
              </a:spcAft>
              <a:buSzPct val="100000"/>
              <a:buChar char="•"/>
            </a:pPr>
            <a:r>
              <a:rPr lang="en-US" sz="1400" dirty="0">
                <a:solidFill>
                  <a:schemeClr val="tx2"/>
                </a:solidFill>
                <a:latin typeface="Calibri" pitchFamily="34" charset="0"/>
                <a:ea typeface="Calibri" pitchFamily="34" charset="-122"/>
                <a:cs typeface="Calibri" pitchFamily="34" charset="-120"/>
              </a:rPr>
              <a:t>Self-reported training</a:t>
            </a:r>
            <a:endParaRPr lang="en-US" sz="1400" dirty="0"/>
          </a:p>
          <a:p>
            <a:pPr marL="203200" indent="-203200">
              <a:spcAft>
                <a:spcPts val="600"/>
              </a:spcAft>
              <a:buSzPct val="100000"/>
              <a:buChar char="•"/>
            </a:pPr>
            <a:r>
              <a:rPr lang="en-US" sz="1400" dirty="0">
                <a:solidFill>
                  <a:schemeClr val="tx2"/>
                </a:solidFill>
                <a:latin typeface="Calibri" pitchFamily="34" charset="0"/>
                <a:ea typeface="Calibri" pitchFamily="34" charset="-122"/>
                <a:cs typeface="Calibri" pitchFamily="34" charset="-120"/>
              </a:rPr>
              <a:t>Diplomas</a:t>
            </a:r>
            <a:endParaRPr lang="en-US" sz="1400" dirty="0"/>
          </a:p>
          <a:p>
            <a:pPr marL="203200" indent="-203200">
              <a:spcAft>
                <a:spcPts val="600"/>
              </a:spcAft>
              <a:buSzPct val="100000"/>
              <a:buChar char="•"/>
            </a:pPr>
            <a:r>
              <a:rPr lang="en-US" sz="1400" dirty="0">
                <a:solidFill>
                  <a:schemeClr val="tx2"/>
                </a:solidFill>
                <a:latin typeface="Calibri" pitchFamily="34" charset="0"/>
                <a:ea typeface="Calibri" pitchFamily="34" charset="-122"/>
                <a:cs typeface="Calibri" pitchFamily="34" charset="-120"/>
              </a:rPr>
              <a:t>Certifications</a:t>
            </a:r>
            <a:endParaRPr lang="en-US" sz="1400" dirty="0"/>
          </a:p>
          <a:p>
            <a:pPr marL="203200" indent="-203200">
              <a:spcAft>
                <a:spcPts val="600"/>
              </a:spcAft>
              <a:buSzPct val="100000"/>
              <a:buChar char="•"/>
            </a:pPr>
            <a:r>
              <a:rPr lang="en-US" sz="1400" dirty="0">
                <a:solidFill>
                  <a:schemeClr val="tx2"/>
                </a:solidFill>
                <a:latin typeface="Calibri" pitchFamily="34" charset="0"/>
                <a:ea typeface="Calibri" pitchFamily="34" charset="-122"/>
                <a:cs typeface="Calibri" pitchFamily="34" charset="-120"/>
              </a:rPr>
              <a:t>Skills</a:t>
            </a:r>
            <a:endParaRPr lang="en-US" sz="1400" dirty="0"/>
          </a:p>
        </p:txBody>
      </p:sp>
      <p:sp>
        <p:nvSpPr>
          <p:cNvPr id="25" name="Slide Number Placeholder 0"/>
          <p:cNvSpPr>
            <a:spLocks noGrp="1"/>
          </p:cNvSpPr>
          <p:nvPr>
            <p:ph type="sldNum" sz="quarter" idx="4294967295"/>
          </p:nvPr>
        </p:nvSpPr>
        <p:spPr>
          <a:xfrm>
            <a:off x="11643055" y="6254496"/>
            <a:ext cx="502920" cy="329184"/>
          </a:xfrm>
          <a:prstGeom prst="rect">
            <a:avLst/>
          </a:prstGeom>
          <a:extLst>
            <a:ext uri="{C572A759-6A51-4108-AA02-DFA0A04FC94B}">
              <ma14:wrappingTextBoxFlag xmlns:ma14="http://schemas.microsoft.com/office/mac/drawingml/2011/main" val="0"/>
            </a:ext>
          </a:extLst>
        </p:spPr>
        <p:txBody>
          <a:bodyPr anchor="ctr"/>
          <a:lstStyle>
            <a:lvl1pPr>
              <a:defRPr sz="1100">
                <a:solidFill>
                  <a:srgbClr val="FFFFFF"/>
                </a:solidFill>
                <a:latin typeface="Arial"/>
                <a:ea typeface="Arial"/>
                <a:cs typeface="Arial"/>
              </a:defRPr>
            </a:lvl1pPr>
          </a:lstStyle>
          <a:p>
            <a:pPr algn="ctr"/>
            <a:fld id="{F7021451-1387-4CA6-816F-3879F97B5CBC}" type="slidenum">
              <a:rPr b="1"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Section pill"/>
          <p:cNvSpPr txBox="1"/>
          <p:nvPr/>
        </p:nvSpPr>
        <p:spPr>
          <a:xfrm>
            <a:off x="548640" y="384048"/>
            <a:ext cx="1348740" cy="292608"/>
          </a:xfrm>
          <a:prstGeom prst="roundRect">
            <a:avLst>
              <a:gd name="adj" fmla="val 25000"/>
            </a:avLst>
          </a:prstGeom>
          <a:solidFill>
            <a:schemeClr val="accent1"/>
          </a:solidFill>
          <a:ln/>
        </p:spPr>
        <p:txBody>
          <a:bodyPr wrap="square" lIns="0" tIns="0" rIns="0" bIns="0" rtlCol="0" anchor="ctr"/>
          <a:lstStyle/>
          <a:p>
            <a:pPr algn="ctr" indent="0" marL="0">
              <a:buNone/>
            </a:pPr>
            <a:r>
              <a:rPr lang="en-US" sz="1000" b="1" spc="150" kern="0" dirty="0">
                <a:solidFill>
                  <a:srgbClr val="FFFFFF"/>
                </a:solidFill>
                <a:latin typeface="Arial" pitchFamily="34" charset="0"/>
                <a:ea typeface="Arial" pitchFamily="34" charset="-122"/>
                <a:cs typeface="Arial" pitchFamily="34" charset="-120"/>
              </a:rPr>
              <a:t>ASSIGNMENTS</a:t>
            </a:r>
            <a:endParaRPr lang="en-US" sz="1000" dirty="0"/>
          </a:p>
        </p:txBody>
      </p:sp>
      <p:sp>
        <p:nvSpPr>
          <p:cNvPr id="3" name="Text 0"/>
          <p:cNvSpPr/>
          <p:nvPr>
            <p:ph idx="101" type="title" hasCustomPrompt="1"/>
          </p:nvPr>
        </p:nvSpPr>
        <p:spPr>
          <a:xfrm>
            <a:off x="548640" y="749808"/>
            <a:ext cx="11094415" cy="640080"/>
          </a:xfrm>
          <a:prstGeom prst="rect">
            <a:avLst/>
          </a:prstGeom>
          <a:noFill/>
          <a:ln/>
        </p:spPr>
        <p:txBody>
          <a:bodyPr wrap="square" lIns="0" tIns="0" rIns="0" bIns="0" rtlCol="0" anchor="ctr"/>
          <a:lstStyle/>
          <a:p>
            <a:pPr algn="l" indent="0" marL="0">
              <a:buNone/>
            </a:pPr>
            <a:r>
              <a:rPr lang="en-US" sz="3000" b="1" dirty="0">
                <a:solidFill>
                  <a:schemeClr val="tx1"/>
                </a:solidFill>
                <a:latin typeface="Arial" pitchFamily="34" charset="0"/>
                <a:ea typeface="Arial" pitchFamily="34" charset="-122"/>
                <a:cs typeface="Arial" pitchFamily="34" charset="-120"/>
              </a:rPr>
              <a:t>Training assignments </a:t>
            </a:r>
            <a:pPr algn="l" indent="0" marL="0">
              <a:buNone/>
            </a:pPr>
            <a:r>
              <a:rPr lang="en-US" sz="3000" b="1" dirty="0">
                <a:solidFill>
                  <a:schemeClr val="accent2"/>
                </a:solidFill>
                <a:latin typeface="Arial" pitchFamily="34" charset="0"/>
                <a:ea typeface="Arial" pitchFamily="34" charset="-122"/>
                <a:cs typeface="Arial" pitchFamily="34" charset="-120"/>
              </a:rPr>
              <a:t>and progress</a:t>
            </a:r>
            <a:endParaRPr lang="en-US" sz="3000" dirty="0"/>
          </a:p>
        </p:txBody>
      </p:sp>
      <p:sp>
        <p:nvSpPr>
          <p:cNvPr id="4" name="Text 0"/>
          <p:cNvSpPr/>
          <p:nvPr>
            <p:ph idx="102" type="body" hasCustomPrompt="1"/>
          </p:nvPr>
        </p:nvSpPr>
        <p:spPr>
          <a:xfrm>
            <a:off x="548640" y="1389888"/>
            <a:ext cx="11094415" cy="457200"/>
          </a:xfrm>
          <a:prstGeom prst="rect">
            <a:avLst/>
          </a:prstGeom>
          <a:noFill/>
          <a:ln/>
        </p:spPr>
        <p:txBody>
          <a:bodyPr wrap="square" lIns="0" tIns="0" rIns="0" bIns="0" rtlCol="0" anchor="t"/>
          <a:lstStyle/>
          <a:p>
            <a:pPr algn="l" indent="0" marL="0">
              <a:buNone/>
            </a:pPr>
            <a:r>
              <a:rPr lang="en-US" sz="1500" dirty="0">
                <a:solidFill>
                  <a:srgbClr val="4C5562"/>
                </a:solidFill>
                <a:latin typeface="Calibri" pitchFamily="34" charset="0"/>
                <a:ea typeface="Calibri" pitchFamily="34" charset="-122"/>
                <a:cs typeface="Calibri" pitchFamily="34" charset="-120"/>
              </a:rPr>
              <a:t>Assign once and track everywhere — administrators, managers and learners each get a view built for them.</a:t>
            </a:r>
            <a:endParaRPr lang="en-US" sz="1500" dirty="0"/>
          </a:p>
        </p:txBody>
      </p:sp>
      <p:sp>
        <p:nvSpPr>
          <p:cNvPr id="5" name="Screenshot frame"/>
          <p:cNvSpPr/>
          <p:nvPr/>
        </p:nvSpPr>
        <p:spPr>
          <a:xfrm>
            <a:off x="548640" y="2103120"/>
            <a:ext cx="5760720" cy="4114800"/>
          </a:xfrm>
          <a:prstGeom prst="roundRect">
            <a:avLst>
              <a:gd name="adj" fmla="val 2667"/>
            </a:avLst>
          </a:prstGeom>
          <a:solidFill>
            <a:srgbClr val="F7F8FA"/>
          </a:solidFill>
          <a:ln w="9525">
            <a:solidFill>
              <a:srgbClr val="E4E8EF"/>
            </a:solidFill>
            <a:prstDash val="solid"/>
          </a:ln>
          <a:effectLst>
            <a:outerShdw sx="100000" sy="100000" kx="0" ky="0" algn="bl" rotWithShape="0" blurRad="127000" dist="38100" dir="5400000">
              <a:srgbClr val="10203C">
                <a:alpha val="14000"/>
              </a:srgbClr>
            </a:outerShdw>
          </a:effectLst>
        </p:spPr>
      </p:sp>
      <p:pic>
        <p:nvPicPr>
          <p:cNvPr id="6" name="Learning Dashboard screenshot" descr="Ziora Learning Dashboard with assigned courses">    </p:cNvPr>
          <p:cNvPicPr>
            <a:picLocks noChangeAspect="1"/>
          </p:cNvPicPr>
          <p:nvPr/>
        </p:nvPicPr>
        <p:blipFill>
          <a:blip r:embed="rId1"/>
          <a:stretch>
            <a:fillRect/>
          </a:stretch>
        </p:blipFill>
        <p:spPr>
          <a:xfrm>
            <a:off x="640080" y="2319397"/>
            <a:ext cx="5577840" cy="3682246"/>
          </a:xfrm>
          <a:prstGeom prst="rect">
            <a:avLst/>
          </a:prstGeom>
        </p:spPr>
      </p:pic>
      <p:sp>
        <p:nvSpPr>
          <p:cNvPr id="7" name="Assign by user, job, organization or group card"/>
          <p:cNvSpPr/>
          <p:nvPr/>
        </p:nvSpPr>
        <p:spPr>
          <a:xfrm>
            <a:off x="6583680" y="2057400"/>
            <a:ext cx="5059375" cy="738835"/>
          </a:xfrm>
          <a:prstGeom prst="roundRect">
            <a:avLst>
              <a:gd name="adj" fmla="val 14851"/>
            </a:avLst>
          </a:prstGeom>
          <a:solidFill>
            <a:srgbClr val="FFFFFF"/>
          </a:solidFill>
          <a:ln w="9525">
            <a:solidFill>
              <a:srgbClr val="E4E8EF"/>
            </a:solidFill>
            <a:prstDash val="solid"/>
          </a:ln>
          <a:effectLst>
            <a:outerShdw sx="100000" sy="100000" kx="0" ky="0" algn="bl" rotWithShape="0" blurRad="127000" dist="38100" dir="5400000">
              <a:srgbClr val="10203C">
                <a:alpha val="14000"/>
              </a:srgbClr>
            </a:outerShdw>
          </a:effectLst>
        </p:spPr>
      </p:sp>
      <p:sp>
        <p:nvSpPr>
          <p:cNvPr id="8" name="Assign by user, job, organization or group marker"/>
          <p:cNvSpPr/>
          <p:nvPr/>
        </p:nvSpPr>
        <p:spPr>
          <a:xfrm>
            <a:off x="6784848" y="2203704"/>
            <a:ext cx="182880" cy="182880"/>
          </a:xfrm>
          <a:prstGeom prst="ellipse">
            <a:avLst/>
          </a:prstGeom>
          <a:solidFill>
            <a:schemeClr val="accent1"/>
          </a:solidFill>
          <a:ln/>
        </p:spPr>
      </p:sp>
      <p:sp>
        <p:nvSpPr>
          <p:cNvPr id="9" name="Assign by user, job, organization or group title"/>
          <p:cNvSpPr txBox="1"/>
          <p:nvPr/>
        </p:nvSpPr>
        <p:spPr>
          <a:xfrm>
            <a:off x="7114032" y="2139696"/>
            <a:ext cx="4327855" cy="274320"/>
          </a:xfrm>
          <a:prstGeom prst="rect">
            <a:avLst/>
          </a:prstGeom>
          <a:noFill/>
          <a:ln/>
        </p:spPr>
        <p:txBody>
          <a:bodyPr wrap="square" lIns="0" tIns="0" rIns="0" bIns="0" rtlCol="0" anchor="t"/>
          <a:lstStyle/>
          <a:p>
            <a:pPr indent="0" marL="0">
              <a:buNone/>
            </a:pPr>
            <a:r>
              <a:rPr lang="en-US" sz="1400" b="1" dirty="0">
                <a:solidFill>
                  <a:schemeClr val="tx1"/>
                </a:solidFill>
                <a:latin typeface="Arial" pitchFamily="34" charset="0"/>
                <a:ea typeface="Arial" pitchFamily="34" charset="-122"/>
                <a:cs typeface="Arial" pitchFamily="34" charset="-120"/>
              </a:rPr>
              <a:t>Assign by user, job, organization or group</a:t>
            </a:r>
            <a:endParaRPr lang="en-US" sz="1400" dirty="0"/>
          </a:p>
        </p:txBody>
      </p:sp>
      <p:sp>
        <p:nvSpPr>
          <p:cNvPr id="10" name="Assign by user, job, organization or group text"/>
          <p:cNvSpPr txBox="1"/>
          <p:nvPr/>
        </p:nvSpPr>
        <p:spPr>
          <a:xfrm>
            <a:off x="7114032" y="2414016"/>
            <a:ext cx="4327855" cy="327355"/>
          </a:xfrm>
          <a:prstGeom prst="rect">
            <a:avLst/>
          </a:prstGeom>
          <a:noFill/>
          <a:ln/>
        </p:spPr>
        <p:txBody>
          <a:bodyPr wrap="square" lIns="0" tIns="0" rIns="0" bIns="0" rtlCol="0" anchor="t"/>
          <a:lstStyle/>
          <a:p>
            <a:pPr indent="0" marL="0">
              <a:buNone/>
            </a:pPr>
            <a:r>
              <a:rPr lang="en-US" sz="1100" dirty="0">
                <a:solidFill>
                  <a:srgbClr val="4C5562"/>
                </a:solidFill>
                <a:latin typeface="Calibri" pitchFamily="34" charset="0"/>
                <a:ea typeface="Calibri" pitchFamily="34" charset="-122"/>
                <a:cs typeface="Calibri" pitchFamily="34" charset="-120"/>
              </a:rPr>
              <a:t>Target one person or everyone who matches — new members are picked up automatically.</a:t>
            </a:r>
            <a:endParaRPr lang="en-US" sz="1100" dirty="0"/>
          </a:p>
        </p:txBody>
      </p:sp>
      <p:sp>
        <p:nvSpPr>
          <p:cNvPr id="11" name="Required or recommended card"/>
          <p:cNvSpPr/>
          <p:nvPr/>
        </p:nvSpPr>
        <p:spPr>
          <a:xfrm>
            <a:off x="6583680" y="2924251"/>
            <a:ext cx="5059375" cy="738835"/>
          </a:xfrm>
          <a:prstGeom prst="roundRect">
            <a:avLst>
              <a:gd name="adj" fmla="val 14851"/>
            </a:avLst>
          </a:prstGeom>
          <a:solidFill>
            <a:srgbClr val="FFFFFF"/>
          </a:solidFill>
          <a:ln w="9525">
            <a:solidFill>
              <a:srgbClr val="E4E8EF"/>
            </a:solidFill>
            <a:prstDash val="solid"/>
          </a:ln>
          <a:effectLst>
            <a:outerShdw sx="100000" sy="100000" kx="0" ky="0" algn="bl" rotWithShape="0" blurRad="127000" dist="38100" dir="5400000">
              <a:srgbClr val="10203C">
                <a:alpha val="14000"/>
              </a:srgbClr>
            </a:outerShdw>
          </a:effectLst>
        </p:spPr>
      </p:sp>
      <p:sp>
        <p:nvSpPr>
          <p:cNvPr id="12" name="Required or recommended marker"/>
          <p:cNvSpPr/>
          <p:nvPr/>
        </p:nvSpPr>
        <p:spPr>
          <a:xfrm>
            <a:off x="6784848" y="3070555"/>
            <a:ext cx="182880" cy="182880"/>
          </a:xfrm>
          <a:prstGeom prst="ellipse">
            <a:avLst/>
          </a:prstGeom>
          <a:solidFill>
            <a:schemeClr val="accent2"/>
          </a:solidFill>
          <a:ln/>
        </p:spPr>
      </p:sp>
      <p:sp>
        <p:nvSpPr>
          <p:cNvPr id="13" name="Required or recommended title"/>
          <p:cNvSpPr txBox="1"/>
          <p:nvPr/>
        </p:nvSpPr>
        <p:spPr>
          <a:xfrm>
            <a:off x="7114032" y="3006547"/>
            <a:ext cx="4327855" cy="274320"/>
          </a:xfrm>
          <a:prstGeom prst="rect">
            <a:avLst/>
          </a:prstGeom>
          <a:noFill/>
          <a:ln/>
        </p:spPr>
        <p:txBody>
          <a:bodyPr wrap="square" lIns="0" tIns="0" rIns="0" bIns="0" rtlCol="0" anchor="t"/>
          <a:lstStyle/>
          <a:p>
            <a:pPr indent="0" marL="0">
              <a:buNone/>
            </a:pPr>
            <a:r>
              <a:rPr lang="en-US" sz="1400" b="1" dirty="0">
                <a:solidFill>
                  <a:schemeClr val="tx1"/>
                </a:solidFill>
                <a:latin typeface="Arial" pitchFamily="34" charset="0"/>
                <a:ea typeface="Arial" pitchFamily="34" charset="-122"/>
                <a:cs typeface="Arial" pitchFamily="34" charset="-120"/>
              </a:rPr>
              <a:t>Required or recommended</a:t>
            </a:r>
            <a:endParaRPr lang="en-US" sz="1400" dirty="0"/>
          </a:p>
        </p:txBody>
      </p:sp>
      <p:sp>
        <p:nvSpPr>
          <p:cNvPr id="14" name="Required or recommended text"/>
          <p:cNvSpPr txBox="1"/>
          <p:nvPr/>
        </p:nvSpPr>
        <p:spPr>
          <a:xfrm>
            <a:off x="7114032" y="3280867"/>
            <a:ext cx="4327855" cy="327355"/>
          </a:xfrm>
          <a:prstGeom prst="rect">
            <a:avLst/>
          </a:prstGeom>
          <a:noFill/>
          <a:ln/>
        </p:spPr>
        <p:txBody>
          <a:bodyPr wrap="square" lIns="0" tIns="0" rIns="0" bIns="0" rtlCol="0" anchor="t"/>
          <a:lstStyle/>
          <a:p>
            <a:pPr indent="0" marL="0">
              <a:buNone/>
            </a:pPr>
            <a:r>
              <a:rPr lang="en-US" sz="1100" dirty="0">
                <a:solidFill>
                  <a:srgbClr val="4C5562"/>
                </a:solidFill>
                <a:latin typeface="Calibri" pitchFamily="34" charset="0"/>
                <a:ea typeface="Calibri" pitchFamily="34" charset="-122"/>
                <a:cs typeface="Calibri" pitchFamily="34" charset="-120"/>
              </a:rPr>
              <a:t>Mark mandatory training as required, with a due date or rolling due days.</a:t>
            </a:r>
            <a:endParaRPr lang="en-US" sz="1100" dirty="0"/>
          </a:p>
        </p:txBody>
      </p:sp>
      <p:sp>
        <p:nvSpPr>
          <p:cNvPr id="15" name="Administrator: Assigned Training Summary card"/>
          <p:cNvSpPr/>
          <p:nvPr/>
        </p:nvSpPr>
        <p:spPr>
          <a:xfrm>
            <a:off x="6583680" y="3791102"/>
            <a:ext cx="5059375" cy="738835"/>
          </a:xfrm>
          <a:prstGeom prst="roundRect">
            <a:avLst>
              <a:gd name="adj" fmla="val 14851"/>
            </a:avLst>
          </a:prstGeom>
          <a:solidFill>
            <a:srgbClr val="FFFFFF"/>
          </a:solidFill>
          <a:ln w="9525">
            <a:solidFill>
              <a:srgbClr val="E4E8EF"/>
            </a:solidFill>
            <a:prstDash val="solid"/>
          </a:ln>
          <a:effectLst>
            <a:outerShdw sx="100000" sy="100000" kx="0" ky="0" algn="bl" rotWithShape="0" blurRad="127000" dist="38100" dir="5400000">
              <a:srgbClr val="10203C">
                <a:alpha val="14000"/>
              </a:srgbClr>
            </a:outerShdw>
          </a:effectLst>
        </p:spPr>
      </p:sp>
      <p:sp>
        <p:nvSpPr>
          <p:cNvPr id="16" name="Administrator: Assigned Training Summary marker"/>
          <p:cNvSpPr/>
          <p:nvPr/>
        </p:nvSpPr>
        <p:spPr>
          <a:xfrm>
            <a:off x="6784848" y="3937406"/>
            <a:ext cx="182880" cy="182880"/>
          </a:xfrm>
          <a:prstGeom prst="ellipse">
            <a:avLst/>
          </a:prstGeom>
          <a:solidFill>
            <a:schemeClr val="accent3"/>
          </a:solidFill>
          <a:ln/>
        </p:spPr>
      </p:sp>
      <p:sp>
        <p:nvSpPr>
          <p:cNvPr id="17" name="Administrator: Assigned Training Summary title"/>
          <p:cNvSpPr txBox="1"/>
          <p:nvPr/>
        </p:nvSpPr>
        <p:spPr>
          <a:xfrm>
            <a:off x="7114032" y="3873398"/>
            <a:ext cx="4327855" cy="274320"/>
          </a:xfrm>
          <a:prstGeom prst="rect">
            <a:avLst/>
          </a:prstGeom>
          <a:noFill/>
          <a:ln/>
        </p:spPr>
        <p:txBody>
          <a:bodyPr wrap="square" lIns="0" tIns="0" rIns="0" bIns="0" rtlCol="0" anchor="t"/>
          <a:lstStyle/>
          <a:p>
            <a:pPr indent="0" marL="0">
              <a:buNone/>
            </a:pPr>
            <a:r>
              <a:rPr lang="en-US" sz="1400" b="1" dirty="0">
                <a:solidFill>
                  <a:schemeClr val="tx1"/>
                </a:solidFill>
                <a:latin typeface="Arial" pitchFamily="34" charset="0"/>
                <a:ea typeface="Arial" pitchFamily="34" charset="-122"/>
                <a:cs typeface="Arial" pitchFamily="34" charset="-120"/>
              </a:rPr>
              <a:t>Administrator: Assigned Training Summary</a:t>
            </a:r>
            <a:endParaRPr lang="en-US" sz="1400" dirty="0"/>
          </a:p>
        </p:txBody>
      </p:sp>
      <p:sp>
        <p:nvSpPr>
          <p:cNvPr id="18" name="Administrator: Assigned Training Summary text"/>
          <p:cNvSpPr txBox="1"/>
          <p:nvPr/>
        </p:nvSpPr>
        <p:spPr>
          <a:xfrm>
            <a:off x="7114032" y="4147718"/>
            <a:ext cx="4327855" cy="327355"/>
          </a:xfrm>
          <a:prstGeom prst="rect">
            <a:avLst/>
          </a:prstGeom>
          <a:noFill/>
          <a:ln/>
        </p:spPr>
        <p:txBody>
          <a:bodyPr wrap="square" lIns="0" tIns="0" rIns="0" bIns="0" rtlCol="0" anchor="t"/>
          <a:lstStyle/>
          <a:p>
            <a:pPr indent="0" marL="0">
              <a:buNone/>
            </a:pPr>
            <a:r>
              <a:rPr lang="en-US" sz="1100" dirty="0">
                <a:solidFill>
                  <a:srgbClr val="4C5562"/>
                </a:solidFill>
                <a:latin typeface="Calibri" pitchFamily="34" charset="0"/>
                <a:ea typeface="Calibri" pitchFamily="34" charset="-122"/>
                <a:cs typeface="Calibri" pitchFamily="34" charset="-120"/>
              </a:rPr>
              <a:t>Assigned, satisfied, in progress and overdue for every training in one view.</a:t>
            </a:r>
            <a:endParaRPr lang="en-US" sz="1100" dirty="0"/>
          </a:p>
        </p:txBody>
      </p:sp>
      <p:sp>
        <p:nvSpPr>
          <p:cNvPr id="19" name="Manager: Team Dashboard card"/>
          <p:cNvSpPr/>
          <p:nvPr/>
        </p:nvSpPr>
        <p:spPr>
          <a:xfrm>
            <a:off x="6583680" y="4657954"/>
            <a:ext cx="5059375" cy="738835"/>
          </a:xfrm>
          <a:prstGeom prst="roundRect">
            <a:avLst>
              <a:gd name="adj" fmla="val 14851"/>
            </a:avLst>
          </a:prstGeom>
          <a:solidFill>
            <a:srgbClr val="FFFFFF"/>
          </a:solidFill>
          <a:ln w="9525">
            <a:solidFill>
              <a:srgbClr val="E4E8EF"/>
            </a:solidFill>
            <a:prstDash val="solid"/>
          </a:ln>
          <a:effectLst>
            <a:outerShdw sx="100000" sy="100000" kx="0" ky="0" algn="bl" rotWithShape="0" blurRad="127000" dist="38100" dir="5400000">
              <a:srgbClr val="10203C">
                <a:alpha val="14000"/>
              </a:srgbClr>
            </a:outerShdw>
          </a:effectLst>
        </p:spPr>
      </p:sp>
      <p:sp>
        <p:nvSpPr>
          <p:cNvPr id="20" name="Manager: Team Dashboard marker"/>
          <p:cNvSpPr/>
          <p:nvPr/>
        </p:nvSpPr>
        <p:spPr>
          <a:xfrm>
            <a:off x="6784848" y="4804258"/>
            <a:ext cx="182880" cy="182880"/>
          </a:xfrm>
          <a:prstGeom prst="ellipse">
            <a:avLst/>
          </a:prstGeom>
          <a:solidFill>
            <a:schemeClr val="accent4"/>
          </a:solidFill>
          <a:ln/>
        </p:spPr>
      </p:sp>
      <p:sp>
        <p:nvSpPr>
          <p:cNvPr id="21" name="Manager: Team Dashboard title"/>
          <p:cNvSpPr txBox="1"/>
          <p:nvPr/>
        </p:nvSpPr>
        <p:spPr>
          <a:xfrm>
            <a:off x="7114032" y="4740250"/>
            <a:ext cx="4327855" cy="274320"/>
          </a:xfrm>
          <a:prstGeom prst="rect">
            <a:avLst/>
          </a:prstGeom>
          <a:noFill/>
          <a:ln/>
        </p:spPr>
        <p:txBody>
          <a:bodyPr wrap="square" lIns="0" tIns="0" rIns="0" bIns="0" rtlCol="0" anchor="t"/>
          <a:lstStyle/>
          <a:p>
            <a:pPr indent="0" marL="0">
              <a:buNone/>
            </a:pPr>
            <a:r>
              <a:rPr lang="en-US" sz="1400" b="1" dirty="0">
                <a:solidFill>
                  <a:schemeClr val="tx1"/>
                </a:solidFill>
                <a:latin typeface="Arial" pitchFamily="34" charset="0"/>
                <a:ea typeface="Arial" pitchFamily="34" charset="-122"/>
                <a:cs typeface="Arial" pitchFamily="34" charset="-120"/>
              </a:rPr>
              <a:t>Manager: Team Dashboard</a:t>
            </a:r>
            <a:endParaRPr lang="en-US" sz="1400" dirty="0"/>
          </a:p>
        </p:txBody>
      </p:sp>
      <p:sp>
        <p:nvSpPr>
          <p:cNvPr id="22" name="Manager: Team Dashboard text"/>
          <p:cNvSpPr txBox="1"/>
          <p:nvPr/>
        </p:nvSpPr>
        <p:spPr>
          <a:xfrm>
            <a:off x="7114032" y="5014570"/>
            <a:ext cx="4327855" cy="327355"/>
          </a:xfrm>
          <a:prstGeom prst="rect">
            <a:avLst/>
          </a:prstGeom>
          <a:noFill/>
          <a:ln/>
        </p:spPr>
        <p:txBody>
          <a:bodyPr wrap="square" lIns="0" tIns="0" rIns="0" bIns="0" rtlCol="0" anchor="t"/>
          <a:lstStyle/>
          <a:p>
            <a:pPr indent="0" marL="0">
              <a:buNone/>
            </a:pPr>
            <a:r>
              <a:rPr lang="en-US" sz="1100" dirty="0">
                <a:solidFill>
                  <a:srgbClr val="4C5562"/>
                </a:solidFill>
                <a:latin typeface="Calibri" pitchFamily="34" charset="0"/>
                <a:ea typeface="Calibri" pitchFamily="34" charset="-122"/>
                <a:cs typeface="Calibri" pitchFamily="34" charset="-120"/>
              </a:rPr>
              <a:t>Managers see and manage their team's training without a spreadsheet export.</a:t>
            </a:r>
            <a:endParaRPr lang="en-US" sz="1100" dirty="0"/>
          </a:p>
        </p:txBody>
      </p:sp>
      <p:sp>
        <p:nvSpPr>
          <p:cNvPr id="23" name="Learner: Learning Dashboard card"/>
          <p:cNvSpPr/>
          <p:nvPr/>
        </p:nvSpPr>
        <p:spPr>
          <a:xfrm>
            <a:off x="6583680" y="5524805"/>
            <a:ext cx="5059375" cy="738835"/>
          </a:xfrm>
          <a:prstGeom prst="roundRect">
            <a:avLst>
              <a:gd name="adj" fmla="val 14851"/>
            </a:avLst>
          </a:prstGeom>
          <a:solidFill>
            <a:srgbClr val="FFFFFF"/>
          </a:solidFill>
          <a:ln w="9525">
            <a:solidFill>
              <a:srgbClr val="E4E8EF"/>
            </a:solidFill>
            <a:prstDash val="solid"/>
          </a:ln>
          <a:effectLst>
            <a:outerShdw sx="100000" sy="100000" kx="0" ky="0" algn="bl" rotWithShape="0" blurRad="127000" dist="38100" dir="5400000">
              <a:srgbClr val="10203C">
                <a:alpha val="14000"/>
              </a:srgbClr>
            </a:outerShdw>
          </a:effectLst>
        </p:spPr>
      </p:sp>
      <p:sp>
        <p:nvSpPr>
          <p:cNvPr id="24" name="Learner: Learning Dashboard marker"/>
          <p:cNvSpPr/>
          <p:nvPr/>
        </p:nvSpPr>
        <p:spPr>
          <a:xfrm>
            <a:off x="6784848" y="5671109"/>
            <a:ext cx="182880" cy="182880"/>
          </a:xfrm>
          <a:prstGeom prst="ellipse">
            <a:avLst/>
          </a:prstGeom>
          <a:solidFill>
            <a:schemeClr val="accent5"/>
          </a:solidFill>
          <a:ln/>
        </p:spPr>
      </p:sp>
      <p:sp>
        <p:nvSpPr>
          <p:cNvPr id="25" name="Learner: Learning Dashboard title"/>
          <p:cNvSpPr txBox="1"/>
          <p:nvPr/>
        </p:nvSpPr>
        <p:spPr>
          <a:xfrm>
            <a:off x="7114032" y="5607101"/>
            <a:ext cx="4327855" cy="274320"/>
          </a:xfrm>
          <a:prstGeom prst="rect">
            <a:avLst/>
          </a:prstGeom>
          <a:noFill/>
          <a:ln/>
        </p:spPr>
        <p:txBody>
          <a:bodyPr wrap="square" lIns="0" tIns="0" rIns="0" bIns="0" rtlCol="0" anchor="t"/>
          <a:lstStyle/>
          <a:p>
            <a:pPr indent="0" marL="0">
              <a:buNone/>
            </a:pPr>
            <a:r>
              <a:rPr lang="en-US" sz="1400" b="1" dirty="0">
                <a:solidFill>
                  <a:schemeClr val="tx1"/>
                </a:solidFill>
                <a:latin typeface="Arial" pitchFamily="34" charset="0"/>
                <a:ea typeface="Arial" pitchFamily="34" charset="-122"/>
                <a:cs typeface="Arial" pitchFamily="34" charset="-120"/>
              </a:rPr>
              <a:t>Learner: Learning Dashboard</a:t>
            </a:r>
            <a:endParaRPr lang="en-US" sz="1400" dirty="0"/>
          </a:p>
        </p:txBody>
      </p:sp>
      <p:sp>
        <p:nvSpPr>
          <p:cNvPr id="26" name="Learner: Learning Dashboard text"/>
          <p:cNvSpPr txBox="1"/>
          <p:nvPr/>
        </p:nvSpPr>
        <p:spPr>
          <a:xfrm>
            <a:off x="7114032" y="5881421"/>
            <a:ext cx="4327855" cy="327355"/>
          </a:xfrm>
          <a:prstGeom prst="rect">
            <a:avLst/>
          </a:prstGeom>
          <a:noFill/>
          <a:ln/>
        </p:spPr>
        <p:txBody>
          <a:bodyPr wrap="square" lIns="0" tIns="0" rIns="0" bIns="0" rtlCol="0" anchor="t"/>
          <a:lstStyle/>
          <a:p>
            <a:pPr indent="0" marL="0">
              <a:buNone/>
            </a:pPr>
            <a:r>
              <a:rPr lang="en-US" sz="1100" dirty="0">
                <a:solidFill>
                  <a:srgbClr val="4C5562"/>
                </a:solidFill>
                <a:latin typeface="Calibri" pitchFamily="34" charset="0"/>
                <a:ea typeface="Calibri" pitchFamily="34" charset="-122"/>
                <a:cs typeface="Calibri" pitchFamily="34" charset="-120"/>
              </a:rPr>
              <a:t>Each learner sees what's assigned, what's due and what's complete.</a:t>
            </a:r>
            <a:endParaRPr lang="en-US" sz="1100" dirty="0"/>
          </a:p>
        </p:txBody>
      </p:sp>
      <p:sp>
        <p:nvSpPr>
          <p:cNvPr id="25" name="Slide Number Placeholder 0"/>
          <p:cNvSpPr>
            <a:spLocks noGrp="1"/>
          </p:cNvSpPr>
          <p:nvPr>
            <p:ph type="sldNum" sz="quarter" idx="4294967295"/>
          </p:nvPr>
        </p:nvSpPr>
        <p:spPr>
          <a:xfrm>
            <a:off x="11643055" y="6254496"/>
            <a:ext cx="502920" cy="329184"/>
          </a:xfrm>
          <a:prstGeom prst="rect">
            <a:avLst/>
          </a:prstGeom>
          <a:extLst>
            <a:ext uri="{C572A759-6A51-4108-AA02-DFA0A04FC94B}">
              <ma14:wrappingTextBoxFlag xmlns:ma14="http://schemas.microsoft.com/office/mac/drawingml/2011/main" val="0"/>
            </a:ext>
          </a:extLst>
        </p:spPr>
        <p:txBody>
          <a:bodyPr anchor="ctr"/>
          <a:lstStyle>
            <a:lvl1pPr>
              <a:defRPr sz="1100">
                <a:solidFill>
                  <a:srgbClr val="FFFFFF"/>
                </a:solidFill>
                <a:latin typeface="Arial"/>
                <a:ea typeface="Arial"/>
                <a:cs typeface="Arial"/>
              </a:defRPr>
            </a:lvl1pPr>
          </a:lstStyle>
          <a:p>
            <a:pPr algn="ctr"/>
            <a:fld id="{F7021451-1387-4CA6-816F-3879F97B5CBC}" type="slidenum">
              <a:rPr b="1"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Section pill"/>
          <p:cNvSpPr txBox="1"/>
          <p:nvPr/>
        </p:nvSpPr>
        <p:spPr>
          <a:xfrm>
            <a:off x="548640" y="384048"/>
            <a:ext cx="2020824" cy="292608"/>
          </a:xfrm>
          <a:prstGeom prst="roundRect">
            <a:avLst>
              <a:gd name="adj" fmla="val 25000"/>
            </a:avLst>
          </a:prstGeom>
          <a:solidFill>
            <a:schemeClr val="accent1"/>
          </a:solidFill>
          <a:ln/>
        </p:spPr>
        <p:txBody>
          <a:bodyPr wrap="square" lIns="0" tIns="0" rIns="0" bIns="0" rtlCol="0" anchor="ctr"/>
          <a:lstStyle/>
          <a:p>
            <a:pPr algn="ctr" indent="0" marL="0">
              <a:buNone/>
            </a:pPr>
            <a:r>
              <a:rPr lang="en-US" sz="1000" b="1" spc="150" kern="0" dirty="0">
                <a:solidFill>
                  <a:srgbClr val="FFFFFF"/>
                </a:solidFill>
                <a:latin typeface="Arial" pitchFamily="34" charset="0"/>
                <a:ea typeface="Arial" pitchFamily="34" charset="-122"/>
                <a:cs typeface="Arial" pitchFamily="34" charset="-120"/>
              </a:rPr>
              <a:t>LEARNER EXPERIENCE</a:t>
            </a:r>
            <a:endParaRPr lang="en-US" sz="1000" dirty="0"/>
          </a:p>
        </p:txBody>
      </p:sp>
      <p:sp>
        <p:nvSpPr>
          <p:cNvPr id="3" name="Text 0"/>
          <p:cNvSpPr/>
          <p:nvPr>
            <p:ph idx="101" type="title" hasCustomPrompt="1"/>
          </p:nvPr>
        </p:nvSpPr>
        <p:spPr>
          <a:xfrm>
            <a:off x="548640" y="749808"/>
            <a:ext cx="11094415" cy="640080"/>
          </a:xfrm>
          <a:prstGeom prst="rect">
            <a:avLst/>
          </a:prstGeom>
          <a:noFill/>
          <a:ln/>
        </p:spPr>
        <p:txBody>
          <a:bodyPr wrap="square" lIns="0" tIns="0" rIns="0" bIns="0" rtlCol="0" anchor="ctr"/>
          <a:lstStyle/>
          <a:p>
            <a:pPr algn="l" indent="0" marL="0">
              <a:buNone/>
            </a:pPr>
            <a:r>
              <a:rPr lang="en-US" sz="3000" b="1" dirty="0">
                <a:solidFill>
                  <a:schemeClr val="tx1"/>
                </a:solidFill>
                <a:latin typeface="Arial" pitchFamily="34" charset="0"/>
                <a:ea typeface="Arial" pitchFamily="34" charset="-122"/>
                <a:cs typeface="Arial" pitchFamily="34" charset="-120"/>
              </a:rPr>
              <a:t>From visible </a:t>
            </a:r>
            <a:pPr algn="l" indent="0" marL="0">
              <a:buNone/>
            </a:pPr>
            <a:r>
              <a:rPr lang="en-US" sz="3000" b="1" dirty="0">
                <a:solidFill>
                  <a:schemeClr val="accent2"/>
                </a:solidFill>
                <a:latin typeface="Arial" pitchFamily="34" charset="0"/>
                <a:ea typeface="Arial" pitchFamily="34" charset="-122"/>
                <a:cs typeface="Arial" pitchFamily="34" charset="-120"/>
              </a:rPr>
              <a:t>to complete</a:t>
            </a:r>
            <a:endParaRPr lang="en-US" sz="3000" dirty="0"/>
          </a:p>
        </p:txBody>
      </p:sp>
      <p:sp>
        <p:nvSpPr>
          <p:cNvPr id="4" name="Text 0"/>
          <p:cNvSpPr/>
          <p:nvPr>
            <p:ph idx="102" type="body" hasCustomPrompt="1"/>
          </p:nvPr>
        </p:nvSpPr>
        <p:spPr>
          <a:xfrm>
            <a:off x="548640" y="1389888"/>
            <a:ext cx="11094415" cy="457200"/>
          </a:xfrm>
          <a:prstGeom prst="rect">
            <a:avLst/>
          </a:prstGeom>
          <a:noFill/>
          <a:ln/>
        </p:spPr>
        <p:txBody>
          <a:bodyPr wrap="square" lIns="0" tIns="0" rIns="0" bIns="0" rtlCol="0" anchor="t"/>
          <a:lstStyle/>
          <a:p>
            <a:pPr algn="l" indent="0" marL="0">
              <a:buNone/>
            </a:pPr>
            <a:r>
              <a:rPr lang="en-US" sz="1500" dirty="0">
                <a:solidFill>
                  <a:srgbClr val="4C5562"/>
                </a:solidFill>
                <a:latin typeface="Calibri" pitchFamily="34" charset="0"/>
                <a:ea typeface="Calibri" pitchFamily="34" charset="-122"/>
                <a:cs typeface="Calibri" pitchFamily="34" charset="-120"/>
              </a:rPr>
              <a:t>Learners reach training through the Learning Dashboard. What they can see and launch depends on their groups and assignments.</a:t>
            </a:r>
            <a:endParaRPr lang="en-US" sz="1500" dirty="0"/>
          </a:p>
        </p:txBody>
      </p:sp>
      <p:sp>
        <p:nvSpPr>
          <p:cNvPr id="5" name="Step connector"/>
          <p:cNvSpPr/>
          <p:nvPr/>
        </p:nvSpPr>
        <p:spPr>
          <a:xfrm>
            <a:off x="1005840" y="2441448"/>
            <a:ext cx="10180015" cy="0"/>
          </a:xfrm>
          <a:prstGeom prst="line">
            <a:avLst/>
          </a:prstGeom>
          <a:noFill/>
          <a:ln w="19050">
            <a:solidFill>
              <a:srgbClr val="C9D3E3"/>
            </a:solidFill>
            <a:prstDash val="solid"/>
          </a:ln>
        </p:spPr>
      </p:sp>
      <p:sp>
        <p:nvSpPr>
          <p:cNvPr id="6" name="In the course's group card"/>
          <p:cNvSpPr/>
          <p:nvPr/>
        </p:nvSpPr>
        <p:spPr>
          <a:xfrm>
            <a:off x="548640" y="2148840"/>
            <a:ext cx="2057949" cy="2423160"/>
          </a:xfrm>
          <a:prstGeom prst="roundRect">
            <a:avLst>
              <a:gd name="adj" fmla="val 5332"/>
            </a:avLst>
          </a:prstGeom>
          <a:solidFill>
            <a:srgbClr val="FFFFFF"/>
          </a:solidFill>
          <a:ln w="9525">
            <a:solidFill>
              <a:srgbClr val="E4E8EF"/>
            </a:solidFill>
            <a:prstDash val="solid"/>
          </a:ln>
          <a:effectLst>
            <a:outerShdw sx="100000" sy="100000" kx="0" ky="0" algn="bl" rotWithShape="0" blurRad="127000" dist="38100" dir="5400000">
              <a:srgbClr val="10203C">
                <a:alpha val="14000"/>
              </a:srgbClr>
            </a:outerShdw>
          </a:effectLst>
        </p:spPr>
      </p:sp>
      <p:sp>
        <p:nvSpPr>
          <p:cNvPr id="7" name="In the course&amp;apos;s group number"/>
          <p:cNvSpPr txBox="1"/>
          <p:nvPr/>
        </p:nvSpPr>
        <p:spPr>
          <a:xfrm>
            <a:off x="749808" y="2286000"/>
            <a:ext cx="384048" cy="384048"/>
          </a:xfrm>
          <a:prstGeom prst="ellipse">
            <a:avLst/>
          </a:prstGeom>
          <a:solidFill>
            <a:schemeClr val="accent5"/>
          </a:solidFill>
          <a:ln/>
        </p:spPr>
        <p:txBody>
          <a:bodyPr wrap="square" lIns="0" tIns="0" rIns="0" bIns="0" rtlCol="0" anchor="ctr"/>
          <a:lstStyle/>
          <a:p>
            <a:pPr algn="ctr" indent="0" marL="0">
              <a:buNone/>
            </a:pPr>
            <a:r>
              <a:rPr lang="en-US" sz="1100" b="1" dirty="0">
                <a:solidFill>
                  <a:srgbClr val="FFFFFF"/>
                </a:solidFill>
                <a:latin typeface="Arial" pitchFamily="34" charset="0"/>
                <a:ea typeface="Arial" pitchFamily="34" charset="-122"/>
                <a:cs typeface="Arial" pitchFamily="34" charset="-120"/>
              </a:rPr>
              <a:t>01</a:t>
            </a:r>
            <a:endParaRPr lang="en-US" sz="1100" dirty="0"/>
          </a:p>
        </p:txBody>
      </p:sp>
      <p:sp>
        <p:nvSpPr>
          <p:cNvPr id="8" name="In the course&amp;apos;s group title"/>
          <p:cNvSpPr txBox="1"/>
          <p:nvPr/>
        </p:nvSpPr>
        <p:spPr>
          <a:xfrm>
            <a:off x="749808" y="2807208"/>
            <a:ext cx="1655613" cy="566928"/>
          </a:xfrm>
          <a:prstGeom prst="rect">
            <a:avLst/>
          </a:prstGeom>
          <a:noFill/>
          <a:ln/>
        </p:spPr>
        <p:txBody>
          <a:bodyPr wrap="square" lIns="0" tIns="0" rIns="0" bIns="0" rtlCol="0" anchor="t"/>
          <a:lstStyle/>
          <a:p>
            <a:pPr indent="0" marL="0">
              <a:buNone/>
            </a:pPr>
            <a:r>
              <a:rPr lang="en-US" sz="1500" b="1" dirty="0">
                <a:solidFill>
                  <a:schemeClr val="tx1"/>
                </a:solidFill>
                <a:latin typeface="Arial" pitchFamily="34" charset="0"/>
                <a:ea typeface="Arial" pitchFamily="34" charset="-122"/>
                <a:cs typeface="Arial" pitchFamily="34" charset="-120"/>
              </a:rPr>
              <a:t>In the course's group</a:t>
            </a:r>
            <a:endParaRPr lang="en-US" sz="1500" dirty="0"/>
          </a:p>
        </p:txBody>
      </p:sp>
      <p:sp>
        <p:nvSpPr>
          <p:cNvPr id="9" name="In the course&amp;apos;s group text"/>
          <p:cNvSpPr txBox="1"/>
          <p:nvPr/>
        </p:nvSpPr>
        <p:spPr>
          <a:xfrm>
            <a:off x="749808" y="3374136"/>
            <a:ext cx="1655613" cy="1005840"/>
          </a:xfrm>
          <a:prstGeom prst="rect">
            <a:avLst/>
          </a:prstGeom>
          <a:noFill/>
          <a:ln/>
        </p:spPr>
        <p:txBody>
          <a:bodyPr wrap="square" lIns="0" tIns="0" rIns="0" bIns="0" rtlCol="0" anchor="t"/>
          <a:lstStyle/>
          <a:p>
            <a:pPr indent="0" marL="0">
              <a:buNone/>
            </a:pPr>
            <a:r>
              <a:rPr lang="en-US" sz="1200" dirty="0">
                <a:solidFill>
                  <a:srgbClr val="4C5562"/>
                </a:solidFill>
                <a:latin typeface="Calibri" pitchFamily="34" charset="0"/>
                <a:ea typeface="Calibri" pitchFamily="34" charset="-122"/>
                <a:cs typeface="Calibri" pitchFamily="34" charset="-120"/>
              </a:rPr>
              <a:t>Group membership makes the course visible in the catalog.</a:t>
            </a:r>
            <a:endParaRPr lang="en-US" sz="1200" dirty="0"/>
          </a:p>
        </p:txBody>
      </p:sp>
      <p:sp>
        <p:nvSpPr>
          <p:cNvPr id="10" name="Assigned or self‑registered card"/>
          <p:cNvSpPr/>
          <p:nvPr/>
        </p:nvSpPr>
        <p:spPr>
          <a:xfrm>
            <a:off x="2807757" y="2148840"/>
            <a:ext cx="2057949" cy="2423160"/>
          </a:xfrm>
          <a:prstGeom prst="roundRect">
            <a:avLst>
              <a:gd name="adj" fmla="val 5332"/>
            </a:avLst>
          </a:prstGeom>
          <a:solidFill>
            <a:srgbClr val="FFFFFF"/>
          </a:solidFill>
          <a:ln w="9525">
            <a:solidFill>
              <a:srgbClr val="E4E8EF"/>
            </a:solidFill>
            <a:prstDash val="solid"/>
          </a:ln>
          <a:effectLst>
            <a:outerShdw sx="100000" sy="100000" kx="0" ky="0" algn="bl" rotWithShape="0" blurRad="127000" dist="38100" dir="5400000">
              <a:srgbClr val="10203C">
                <a:alpha val="14000"/>
              </a:srgbClr>
            </a:outerShdw>
          </a:effectLst>
        </p:spPr>
      </p:sp>
      <p:sp>
        <p:nvSpPr>
          <p:cNvPr id="11" name="Assigned or self‑registered number"/>
          <p:cNvSpPr txBox="1"/>
          <p:nvPr/>
        </p:nvSpPr>
        <p:spPr>
          <a:xfrm>
            <a:off x="3008925" y="2286000"/>
            <a:ext cx="384048" cy="384048"/>
          </a:xfrm>
          <a:prstGeom prst="ellipse">
            <a:avLst/>
          </a:prstGeom>
          <a:solidFill>
            <a:schemeClr val="accent2"/>
          </a:solidFill>
          <a:ln/>
        </p:spPr>
        <p:txBody>
          <a:bodyPr wrap="square" lIns="0" tIns="0" rIns="0" bIns="0" rtlCol="0" anchor="ctr"/>
          <a:lstStyle/>
          <a:p>
            <a:pPr algn="ctr" indent="0" marL="0">
              <a:buNone/>
            </a:pPr>
            <a:r>
              <a:rPr lang="en-US" sz="1100" b="1" dirty="0">
                <a:solidFill>
                  <a:srgbClr val="FFFFFF"/>
                </a:solidFill>
                <a:latin typeface="Arial" pitchFamily="34" charset="0"/>
                <a:ea typeface="Arial" pitchFamily="34" charset="-122"/>
                <a:cs typeface="Arial" pitchFamily="34" charset="-120"/>
              </a:rPr>
              <a:t>02</a:t>
            </a:r>
            <a:endParaRPr lang="en-US" sz="1100" dirty="0"/>
          </a:p>
        </p:txBody>
      </p:sp>
      <p:sp>
        <p:nvSpPr>
          <p:cNvPr id="12" name="Assigned or self‑registered title"/>
          <p:cNvSpPr txBox="1"/>
          <p:nvPr/>
        </p:nvSpPr>
        <p:spPr>
          <a:xfrm>
            <a:off x="3008925" y="2807208"/>
            <a:ext cx="1655613" cy="566928"/>
          </a:xfrm>
          <a:prstGeom prst="rect">
            <a:avLst/>
          </a:prstGeom>
          <a:noFill/>
          <a:ln/>
        </p:spPr>
        <p:txBody>
          <a:bodyPr wrap="square" lIns="0" tIns="0" rIns="0" bIns="0" rtlCol="0" anchor="t"/>
          <a:lstStyle/>
          <a:p>
            <a:pPr indent="0" marL="0">
              <a:buNone/>
            </a:pPr>
            <a:r>
              <a:rPr lang="en-US" sz="1500" b="1" dirty="0">
                <a:solidFill>
                  <a:schemeClr val="tx1"/>
                </a:solidFill>
                <a:latin typeface="Arial" pitchFamily="34" charset="0"/>
                <a:ea typeface="Arial" pitchFamily="34" charset="-122"/>
                <a:cs typeface="Arial" pitchFamily="34" charset="-120"/>
              </a:rPr>
              <a:t>Assigned or self‑registered</a:t>
            </a:r>
            <a:endParaRPr lang="en-US" sz="1500" dirty="0"/>
          </a:p>
        </p:txBody>
      </p:sp>
      <p:sp>
        <p:nvSpPr>
          <p:cNvPr id="13" name="Assigned or self‑registered text"/>
          <p:cNvSpPr txBox="1"/>
          <p:nvPr/>
        </p:nvSpPr>
        <p:spPr>
          <a:xfrm>
            <a:off x="3008925" y="3374136"/>
            <a:ext cx="1655613" cy="1005840"/>
          </a:xfrm>
          <a:prstGeom prst="rect">
            <a:avLst/>
          </a:prstGeom>
          <a:noFill/>
          <a:ln/>
        </p:spPr>
        <p:txBody>
          <a:bodyPr wrap="square" lIns="0" tIns="0" rIns="0" bIns="0" rtlCol="0" anchor="t"/>
          <a:lstStyle/>
          <a:p>
            <a:pPr indent="0" marL="0">
              <a:buNone/>
            </a:pPr>
            <a:r>
              <a:rPr lang="en-US" sz="1200" dirty="0">
                <a:solidFill>
                  <a:srgbClr val="4C5562"/>
                </a:solidFill>
                <a:latin typeface="Calibri" pitchFamily="34" charset="0"/>
                <a:ea typeface="Calibri" pitchFamily="34" charset="-122"/>
                <a:cs typeface="Calibri" pitchFamily="34" charset="-120"/>
              </a:rPr>
              <a:t>Learners can register for any visible course — an assignment isn't always needed.</a:t>
            </a:r>
            <a:endParaRPr lang="en-US" sz="1200" dirty="0"/>
          </a:p>
        </p:txBody>
      </p:sp>
      <p:sp>
        <p:nvSpPr>
          <p:cNvPr id="14" name="Launch card"/>
          <p:cNvSpPr/>
          <p:nvPr/>
        </p:nvSpPr>
        <p:spPr>
          <a:xfrm>
            <a:off x="5066873" y="2148840"/>
            <a:ext cx="2057949" cy="2423160"/>
          </a:xfrm>
          <a:prstGeom prst="roundRect">
            <a:avLst>
              <a:gd name="adj" fmla="val 5332"/>
            </a:avLst>
          </a:prstGeom>
          <a:solidFill>
            <a:srgbClr val="FFFFFF"/>
          </a:solidFill>
          <a:ln w="9525">
            <a:solidFill>
              <a:srgbClr val="E4E8EF"/>
            </a:solidFill>
            <a:prstDash val="solid"/>
          </a:ln>
          <a:effectLst>
            <a:outerShdw sx="100000" sy="100000" kx="0" ky="0" algn="bl" rotWithShape="0" blurRad="127000" dist="38100" dir="5400000">
              <a:srgbClr val="10203C">
                <a:alpha val="14000"/>
              </a:srgbClr>
            </a:outerShdw>
          </a:effectLst>
        </p:spPr>
      </p:sp>
      <p:sp>
        <p:nvSpPr>
          <p:cNvPr id="15" name="Launch number"/>
          <p:cNvSpPr txBox="1"/>
          <p:nvPr/>
        </p:nvSpPr>
        <p:spPr>
          <a:xfrm>
            <a:off x="5268041" y="2286000"/>
            <a:ext cx="384048" cy="384048"/>
          </a:xfrm>
          <a:prstGeom prst="ellipse">
            <a:avLst/>
          </a:prstGeom>
          <a:solidFill>
            <a:schemeClr val="accent3"/>
          </a:solidFill>
          <a:ln/>
        </p:spPr>
        <p:txBody>
          <a:bodyPr wrap="square" lIns="0" tIns="0" rIns="0" bIns="0" rtlCol="0" anchor="ctr"/>
          <a:lstStyle/>
          <a:p>
            <a:pPr algn="ctr" indent="0" marL="0">
              <a:buNone/>
            </a:pPr>
            <a:r>
              <a:rPr lang="en-US" sz="1100" b="1" dirty="0">
                <a:solidFill>
                  <a:srgbClr val="FFFFFF"/>
                </a:solidFill>
                <a:latin typeface="Arial" pitchFamily="34" charset="0"/>
                <a:ea typeface="Arial" pitchFamily="34" charset="-122"/>
                <a:cs typeface="Arial" pitchFamily="34" charset="-120"/>
              </a:rPr>
              <a:t>03</a:t>
            </a:r>
            <a:endParaRPr lang="en-US" sz="1100" dirty="0"/>
          </a:p>
        </p:txBody>
      </p:sp>
      <p:sp>
        <p:nvSpPr>
          <p:cNvPr id="16" name="Launch title"/>
          <p:cNvSpPr txBox="1"/>
          <p:nvPr/>
        </p:nvSpPr>
        <p:spPr>
          <a:xfrm>
            <a:off x="5268041" y="2807208"/>
            <a:ext cx="1655613" cy="566928"/>
          </a:xfrm>
          <a:prstGeom prst="rect">
            <a:avLst/>
          </a:prstGeom>
          <a:noFill/>
          <a:ln/>
        </p:spPr>
        <p:txBody>
          <a:bodyPr wrap="square" lIns="0" tIns="0" rIns="0" bIns="0" rtlCol="0" anchor="t"/>
          <a:lstStyle/>
          <a:p>
            <a:pPr indent="0" marL="0">
              <a:buNone/>
            </a:pPr>
            <a:r>
              <a:rPr lang="en-US" sz="1500" b="1" dirty="0">
                <a:solidFill>
                  <a:schemeClr val="tx1"/>
                </a:solidFill>
                <a:latin typeface="Arial" pitchFamily="34" charset="0"/>
                <a:ea typeface="Arial" pitchFamily="34" charset="-122"/>
                <a:cs typeface="Arial" pitchFamily="34" charset="-120"/>
              </a:rPr>
              <a:t>Launch</a:t>
            </a:r>
            <a:endParaRPr lang="en-US" sz="1500" dirty="0"/>
          </a:p>
        </p:txBody>
      </p:sp>
      <p:sp>
        <p:nvSpPr>
          <p:cNvPr id="17" name="Launch text"/>
          <p:cNvSpPr txBox="1"/>
          <p:nvPr/>
        </p:nvSpPr>
        <p:spPr>
          <a:xfrm>
            <a:off x="5268041" y="3374136"/>
            <a:ext cx="1655613" cy="1005840"/>
          </a:xfrm>
          <a:prstGeom prst="rect">
            <a:avLst/>
          </a:prstGeom>
          <a:noFill/>
          <a:ln/>
        </p:spPr>
        <p:txBody>
          <a:bodyPr wrap="square" lIns="0" tIns="0" rIns="0" bIns="0" rtlCol="0" anchor="t"/>
          <a:lstStyle/>
          <a:p>
            <a:pPr indent="0" marL="0">
              <a:buNone/>
            </a:pPr>
            <a:r>
              <a:rPr lang="en-US" sz="1200" dirty="0">
                <a:solidFill>
                  <a:srgbClr val="4C5562"/>
                </a:solidFill>
                <a:latin typeface="Calibri" pitchFamily="34" charset="0"/>
                <a:ea typeface="Calibri" pitchFamily="34" charset="-122"/>
                <a:cs typeface="Calibri" pitchFamily="34" charset="-120"/>
              </a:rPr>
              <a:t>Open the training from the Learning Dashboard.</a:t>
            </a:r>
            <a:endParaRPr lang="en-US" sz="1200" dirty="0"/>
          </a:p>
        </p:txBody>
      </p:sp>
      <p:sp>
        <p:nvSpPr>
          <p:cNvPr id="18" name="Complete card"/>
          <p:cNvSpPr/>
          <p:nvPr/>
        </p:nvSpPr>
        <p:spPr>
          <a:xfrm>
            <a:off x="7325990" y="2148840"/>
            <a:ext cx="2057949" cy="2423160"/>
          </a:xfrm>
          <a:prstGeom prst="roundRect">
            <a:avLst>
              <a:gd name="adj" fmla="val 5332"/>
            </a:avLst>
          </a:prstGeom>
          <a:solidFill>
            <a:srgbClr val="FFFFFF"/>
          </a:solidFill>
          <a:ln w="9525">
            <a:solidFill>
              <a:srgbClr val="E4E8EF"/>
            </a:solidFill>
            <a:prstDash val="solid"/>
          </a:ln>
          <a:effectLst>
            <a:outerShdw sx="100000" sy="100000" kx="0" ky="0" algn="bl" rotWithShape="0" blurRad="127000" dist="38100" dir="5400000">
              <a:srgbClr val="10203C">
                <a:alpha val="14000"/>
              </a:srgbClr>
            </a:outerShdw>
          </a:effectLst>
        </p:spPr>
      </p:sp>
      <p:sp>
        <p:nvSpPr>
          <p:cNvPr id="19" name="Complete number"/>
          <p:cNvSpPr txBox="1"/>
          <p:nvPr/>
        </p:nvSpPr>
        <p:spPr>
          <a:xfrm>
            <a:off x="7527158" y="2286000"/>
            <a:ext cx="384048" cy="384048"/>
          </a:xfrm>
          <a:prstGeom prst="ellipse">
            <a:avLst/>
          </a:prstGeom>
          <a:solidFill>
            <a:schemeClr val="accent1"/>
          </a:solidFill>
          <a:ln/>
        </p:spPr>
        <p:txBody>
          <a:bodyPr wrap="square" lIns="0" tIns="0" rIns="0" bIns="0" rtlCol="0" anchor="ctr"/>
          <a:lstStyle/>
          <a:p>
            <a:pPr algn="ctr" indent="0" marL="0">
              <a:buNone/>
            </a:pPr>
            <a:r>
              <a:rPr lang="en-US" sz="1100" b="1" dirty="0">
                <a:solidFill>
                  <a:srgbClr val="FFFFFF"/>
                </a:solidFill>
                <a:latin typeface="Arial" pitchFamily="34" charset="0"/>
                <a:ea typeface="Arial" pitchFamily="34" charset="-122"/>
                <a:cs typeface="Arial" pitchFamily="34" charset="-120"/>
              </a:rPr>
              <a:t>04</a:t>
            </a:r>
            <a:endParaRPr lang="en-US" sz="1100" dirty="0"/>
          </a:p>
        </p:txBody>
      </p:sp>
      <p:sp>
        <p:nvSpPr>
          <p:cNvPr id="20" name="Complete title"/>
          <p:cNvSpPr txBox="1"/>
          <p:nvPr/>
        </p:nvSpPr>
        <p:spPr>
          <a:xfrm>
            <a:off x="7527158" y="2807208"/>
            <a:ext cx="1655613" cy="566928"/>
          </a:xfrm>
          <a:prstGeom prst="rect">
            <a:avLst/>
          </a:prstGeom>
          <a:noFill/>
          <a:ln/>
        </p:spPr>
        <p:txBody>
          <a:bodyPr wrap="square" lIns="0" tIns="0" rIns="0" bIns="0" rtlCol="0" anchor="t"/>
          <a:lstStyle/>
          <a:p>
            <a:pPr indent="0" marL="0">
              <a:buNone/>
            </a:pPr>
            <a:r>
              <a:rPr lang="en-US" sz="1500" b="1" dirty="0">
                <a:solidFill>
                  <a:schemeClr val="tx1"/>
                </a:solidFill>
                <a:latin typeface="Arial" pitchFamily="34" charset="0"/>
                <a:ea typeface="Arial" pitchFamily="34" charset="-122"/>
                <a:cs typeface="Arial" pitchFamily="34" charset="-120"/>
              </a:rPr>
              <a:t>Complete</a:t>
            </a:r>
            <a:endParaRPr lang="en-US" sz="1500" dirty="0"/>
          </a:p>
        </p:txBody>
      </p:sp>
      <p:sp>
        <p:nvSpPr>
          <p:cNvPr id="21" name="Complete text"/>
          <p:cNvSpPr txBox="1"/>
          <p:nvPr/>
        </p:nvSpPr>
        <p:spPr>
          <a:xfrm>
            <a:off x="7527158" y="3374136"/>
            <a:ext cx="1655613" cy="1005840"/>
          </a:xfrm>
          <a:prstGeom prst="rect">
            <a:avLst/>
          </a:prstGeom>
          <a:noFill/>
          <a:ln/>
        </p:spPr>
        <p:txBody>
          <a:bodyPr wrap="square" lIns="0" tIns="0" rIns="0" bIns="0" rtlCol="0" anchor="t"/>
          <a:lstStyle/>
          <a:p>
            <a:pPr indent="0" marL="0">
              <a:buNone/>
            </a:pPr>
            <a:r>
              <a:rPr lang="en-US" sz="1200" dirty="0">
                <a:solidFill>
                  <a:srgbClr val="4C5562"/>
                </a:solidFill>
                <a:latin typeface="Calibri" pitchFamily="34" charset="0"/>
                <a:ea typeface="Calibri" pitchFamily="34" charset="-122"/>
                <a:cs typeface="Calibri" pitchFamily="34" charset="-120"/>
              </a:rPr>
              <a:t>Pass the score, attend the class, or sign off — with e‑signature where required.</a:t>
            </a:r>
            <a:endParaRPr lang="en-US" sz="1200" dirty="0"/>
          </a:p>
        </p:txBody>
      </p:sp>
      <p:sp>
        <p:nvSpPr>
          <p:cNvPr id="22" name="Recorded card"/>
          <p:cNvSpPr/>
          <p:nvPr/>
        </p:nvSpPr>
        <p:spPr>
          <a:xfrm>
            <a:off x="9585107" y="2148840"/>
            <a:ext cx="2057949" cy="2423160"/>
          </a:xfrm>
          <a:prstGeom prst="roundRect">
            <a:avLst>
              <a:gd name="adj" fmla="val 5332"/>
            </a:avLst>
          </a:prstGeom>
          <a:solidFill>
            <a:srgbClr val="FFFFFF"/>
          </a:solidFill>
          <a:ln w="9525">
            <a:solidFill>
              <a:srgbClr val="E4E8EF"/>
            </a:solidFill>
            <a:prstDash val="solid"/>
          </a:ln>
          <a:effectLst>
            <a:outerShdw sx="100000" sy="100000" kx="0" ky="0" algn="bl" rotWithShape="0" blurRad="127000" dist="38100" dir="5400000">
              <a:srgbClr val="10203C">
                <a:alpha val="14000"/>
              </a:srgbClr>
            </a:outerShdw>
          </a:effectLst>
        </p:spPr>
      </p:sp>
      <p:sp>
        <p:nvSpPr>
          <p:cNvPr id="23" name="Recorded number"/>
          <p:cNvSpPr txBox="1"/>
          <p:nvPr/>
        </p:nvSpPr>
        <p:spPr>
          <a:xfrm>
            <a:off x="9786275" y="2286000"/>
            <a:ext cx="384048" cy="384048"/>
          </a:xfrm>
          <a:prstGeom prst="ellipse">
            <a:avLst/>
          </a:prstGeom>
          <a:solidFill>
            <a:schemeClr val="accent4"/>
          </a:solidFill>
          <a:ln/>
        </p:spPr>
        <p:txBody>
          <a:bodyPr wrap="square" lIns="0" tIns="0" rIns="0" bIns="0" rtlCol="0" anchor="ctr"/>
          <a:lstStyle/>
          <a:p>
            <a:pPr algn="ctr" indent="0" marL="0">
              <a:buNone/>
            </a:pPr>
            <a:r>
              <a:rPr lang="en-US" sz="1100" b="1" dirty="0">
                <a:solidFill>
                  <a:srgbClr val="FFFFFF"/>
                </a:solidFill>
                <a:latin typeface="Arial" pitchFamily="34" charset="0"/>
                <a:ea typeface="Arial" pitchFamily="34" charset="-122"/>
                <a:cs typeface="Arial" pitchFamily="34" charset="-120"/>
              </a:rPr>
              <a:t>05</a:t>
            </a:r>
            <a:endParaRPr lang="en-US" sz="1100" dirty="0"/>
          </a:p>
        </p:txBody>
      </p:sp>
      <p:sp>
        <p:nvSpPr>
          <p:cNvPr id="24" name="Recorded title"/>
          <p:cNvSpPr txBox="1"/>
          <p:nvPr/>
        </p:nvSpPr>
        <p:spPr>
          <a:xfrm>
            <a:off x="9786275" y="2807208"/>
            <a:ext cx="1655613" cy="566928"/>
          </a:xfrm>
          <a:prstGeom prst="rect">
            <a:avLst/>
          </a:prstGeom>
          <a:noFill/>
          <a:ln/>
        </p:spPr>
        <p:txBody>
          <a:bodyPr wrap="square" lIns="0" tIns="0" rIns="0" bIns="0" rtlCol="0" anchor="t"/>
          <a:lstStyle/>
          <a:p>
            <a:pPr indent="0" marL="0">
              <a:buNone/>
            </a:pPr>
            <a:r>
              <a:rPr lang="en-US" sz="1500" b="1" dirty="0">
                <a:solidFill>
                  <a:schemeClr val="tx1"/>
                </a:solidFill>
                <a:latin typeface="Arial" pitchFamily="34" charset="0"/>
                <a:ea typeface="Arial" pitchFamily="34" charset="-122"/>
                <a:cs typeface="Arial" pitchFamily="34" charset="-120"/>
              </a:rPr>
              <a:t>Recorded</a:t>
            </a:r>
            <a:endParaRPr lang="en-US" sz="1500" dirty="0"/>
          </a:p>
        </p:txBody>
      </p:sp>
      <p:sp>
        <p:nvSpPr>
          <p:cNvPr id="25" name="Recorded text"/>
          <p:cNvSpPr txBox="1"/>
          <p:nvPr/>
        </p:nvSpPr>
        <p:spPr>
          <a:xfrm>
            <a:off x="9786275" y="3374136"/>
            <a:ext cx="1655613" cy="1005840"/>
          </a:xfrm>
          <a:prstGeom prst="rect">
            <a:avLst/>
          </a:prstGeom>
          <a:noFill/>
          <a:ln/>
        </p:spPr>
        <p:txBody>
          <a:bodyPr wrap="square" lIns="0" tIns="0" rIns="0" bIns="0" rtlCol="0" anchor="t"/>
          <a:lstStyle/>
          <a:p>
            <a:pPr indent="0" marL="0">
              <a:buNone/>
            </a:pPr>
            <a:r>
              <a:rPr lang="en-US" sz="1200" dirty="0">
                <a:solidFill>
                  <a:srgbClr val="4C5562"/>
                </a:solidFill>
                <a:latin typeface="Calibri" pitchFamily="34" charset="0"/>
                <a:ea typeface="Calibri" pitchFamily="34" charset="-122"/>
                <a:cs typeface="Calibri" pitchFamily="34" charset="-120"/>
              </a:rPr>
              <a:t>Completion, history and diploma stay on the employee record.</a:t>
            </a:r>
            <a:endParaRPr lang="en-US" sz="1200" dirty="0"/>
          </a:p>
        </p:txBody>
      </p:sp>
      <p:sp>
        <p:nvSpPr>
          <p:cNvPr id="26" name="Group membership note panel"/>
          <p:cNvSpPr/>
          <p:nvPr/>
        </p:nvSpPr>
        <p:spPr>
          <a:xfrm>
            <a:off x="548640" y="4892040"/>
            <a:ext cx="11094415" cy="685800"/>
          </a:xfrm>
          <a:prstGeom prst="roundRect">
            <a:avLst>
              <a:gd name="adj" fmla="val 13333"/>
            </a:avLst>
          </a:prstGeom>
          <a:solidFill>
            <a:srgbClr val="FFF4F4"/>
          </a:solidFill>
          <a:ln w="12700">
            <a:solidFill>
              <a:srgbClr val="F2C4C6"/>
            </a:solidFill>
            <a:prstDash val="solid"/>
          </a:ln>
        </p:spPr>
      </p:sp>
      <p:sp>
        <p:nvSpPr>
          <p:cNvPr id="27" name="Group membership note"/>
          <p:cNvSpPr txBox="1"/>
          <p:nvPr/>
        </p:nvSpPr>
        <p:spPr>
          <a:xfrm>
            <a:off x="777240" y="4892040"/>
            <a:ext cx="10637215" cy="685800"/>
          </a:xfrm>
          <a:prstGeom prst="rect">
            <a:avLst/>
          </a:prstGeom>
          <a:noFill/>
          <a:ln/>
        </p:spPr>
        <p:txBody>
          <a:bodyPr wrap="square" lIns="0" tIns="0" rIns="0" bIns="0" rtlCol="0" anchor="ctr"/>
          <a:lstStyle/>
          <a:p>
            <a:pPr indent="0" marL="0">
              <a:buNone/>
            </a:pPr>
            <a:r>
              <a:rPr lang="en-US" sz="1500" b="1" dirty="0">
                <a:solidFill>
                  <a:schemeClr val="accent2"/>
                </a:solidFill>
                <a:latin typeface="Calibri" pitchFamily="34" charset="0"/>
                <a:ea typeface="Calibri" pitchFamily="34" charset="-122"/>
                <a:cs typeface="Calibri" pitchFamily="34" charset="-120"/>
              </a:rPr>
              <a:t>Good to know: </a:t>
            </a:r>
            <a:pPr indent="0" marL="0">
              <a:buNone/>
            </a:pPr>
            <a:r>
              <a:rPr lang="en-US" sz="1500" dirty="0">
                <a:solidFill>
                  <a:schemeClr val="tx2"/>
                </a:solidFill>
                <a:latin typeface="Calibri" pitchFamily="34" charset="0"/>
                <a:ea typeface="Calibri" pitchFamily="34" charset="-122"/>
                <a:cs typeface="Calibri" pitchFamily="34" charset="-120"/>
              </a:rPr>
              <a:t>learners must belong to the course's group to launch and complete it — even when the course is assigned to them directly.</a:t>
            </a:r>
            <a:endParaRPr lang="en-US" sz="1500" dirty="0"/>
          </a:p>
        </p:txBody>
      </p:sp>
      <p:sp>
        <p:nvSpPr>
          <p:cNvPr id="25" name="Slide Number Placeholder 0"/>
          <p:cNvSpPr>
            <a:spLocks noGrp="1"/>
          </p:cNvSpPr>
          <p:nvPr>
            <p:ph type="sldNum" sz="quarter" idx="4294967295"/>
          </p:nvPr>
        </p:nvSpPr>
        <p:spPr>
          <a:xfrm>
            <a:off x="11643055" y="6254496"/>
            <a:ext cx="502920" cy="329184"/>
          </a:xfrm>
          <a:prstGeom prst="rect">
            <a:avLst/>
          </a:prstGeom>
          <a:extLst>
            <a:ext uri="{C572A759-6A51-4108-AA02-DFA0A04FC94B}">
              <ma14:wrappingTextBoxFlag xmlns:ma14="http://schemas.microsoft.com/office/mac/drawingml/2011/main" val="0"/>
            </a:ext>
          </a:extLst>
        </p:spPr>
        <p:txBody>
          <a:bodyPr anchor="ctr"/>
          <a:lstStyle>
            <a:lvl1pPr>
              <a:defRPr sz="1100">
                <a:solidFill>
                  <a:srgbClr val="FFFFFF"/>
                </a:solidFill>
                <a:latin typeface="Arial"/>
                <a:ea typeface="Arial"/>
                <a:cs typeface="Arial"/>
              </a:defRPr>
            </a:lvl1pPr>
          </a:lstStyle>
          <a:p>
            <a:pPr algn="ctr"/>
            <a:fld id="{F7021451-1387-4CA6-816F-3879F97B5CBC}" type="slidenum">
              <a:rPr b="1"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Section pill"/>
          <p:cNvSpPr txBox="1"/>
          <p:nvPr/>
        </p:nvSpPr>
        <p:spPr>
          <a:xfrm>
            <a:off x="548640" y="384048"/>
            <a:ext cx="1252728" cy="292608"/>
          </a:xfrm>
          <a:prstGeom prst="roundRect">
            <a:avLst>
              <a:gd name="adj" fmla="val 25000"/>
            </a:avLst>
          </a:prstGeom>
          <a:solidFill>
            <a:schemeClr val="accent1"/>
          </a:solidFill>
          <a:ln/>
        </p:spPr>
        <p:txBody>
          <a:bodyPr wrap="square" lIns="0" tIns="0" rIns="0" bIns="0" rtlCol="0" anchor="ctr"/>
          <a:lstStyle/>
          <a:p>
            <a:pPr algn="ctr" indent="0" marL="0">
              <a:buNone/>
            </a:pPr>
            <a:r>
              <a:rPr lang="en-US" sz="1000" b="1" spc="150" kern="0" dirty="0">
                <a:solidFill>
                  <a:srgbClr val="FFFFFF"/>
                </a:solidFill>
                <a:latin typeface="Arial" pitchFamily="34" charset="0"/>
                <a:ea typeface="Arial" pitchFamily="34" charset="-122"/>
                <a:cs typeface="Arial" pitchFamily="34" charset="-120"/>
              </a:rPr>
              <a:t>COMPLIANCE</a:t>
            </a:r>
            <a:endParaRPr lang="en-US" sz="1000" dirty="0"/>
          </a:p>
        </p:txBody>
      </p:sp>
      <p:sp>
        <p:nvSpPr>
          <p:cNvPr id="3" name="Text 0"/>
          <p:cNvSpPr/>
          <p:nvPr>
            <p:ph idx="101" type="title" hasCustomPrompt="1"/>
          </p:nvPr>
        </p:nvSpPr>
        <p:spPr>
          <a:xfrm>
            <a:off x="548640" y="749808"/>
            <a:ext cx="11094415" cy="640080"/>
          </a:xfrm>
          <a:prstGeom prst="rect">
            <a:avLst/>
          </a:prstGeom>
          <a:noFill/>
          <a:ln/>
        </p:spPr>
        <p:txBody>
          <a:bodyPr wrap="square" lIns="0" tIns="0" rIns="0" bIns="0" rtlCol="0" anchor="ctr"/>
          <a:lstStyle/>
          <a:p>
            <a:pPr algn="l" indent="0" marL="0">
              <a:buNone/>
            </a:pPr>
            <a:r>
              <a:rPr lang="en-US" sz="3000" b="1" dirty="0">
                <a:solidFill>
                  <a:schemeClr val="tx1"/>
                </a:solidFill>
                <a:latin typeface="Arial" pitchFamily="34" charset="0"/>
                <a:ea typeface="Arial" pitchFamily="34" charset="-122"/>
                <a:cs typeface="Arial" pitchFamily="34" charset="-120"/>
              </a:rPr>
              <a:t>Auditing, compliance </a:t>
            </a:r>
            <a:pPr algn="l" indent="0" marL="0">
              <a:buNone/>
            </a:pPr>
            <a:r>
              <a:rPr lang="en-US" sz="3000" b="1" dirty="0">
                <a:solidFill>
                  <a:schemeClr val="accent2"/>
                </a:solidFill>
                <a:latin typeface="Arial" pitchFamily="34" charset="0"/>
                <a:ea typeface="Arial" pitchFamily="34" charset="-122"/>
                <a:cs typeface="Arial" pitchFamily="34" charset="-120"/>
              </a:rPr>
              <a:t>and exceptions</a:t>
            </a:r>
            <a:endParaRPr lang="en-US" sz="3000" dirty="0"/>
          </a:p>
        </p:txBody>
      </p:sp>
      <p:sp>
        <p:nvSpPr>
          <p:cNvPr id="4" name="Text 0"/>
          <p:cNvSpPr/>
          <p:nvPr>
            <p:ph idx="102" type="body" hasCustomPrompt="1"/>
          </p:nvPr>
        </p:nvSpPr>
        <p:spPr>
          <a:xfrm>
            <a:off x="548640" y="1389888"/>
            <a:ext cx="11094415" cy="457200"/>
          </a:xfrm>
          <a:prstGeom prst="rect">
            <a:avLst/>
          </a:prstGeom>
          <a:noFill/>
          <a:ln/>
        </p:spPr>
        <p:txBody>
          <a:bodyPr wrap="square" lIns="0" tIns="0" rIns="0" bIns="0" rtlCol="0" anchor="t"/>
          <a:lstStyle/>
          <a:p>
            <a:pPr algn="l" indent="0" marL="0">
              <a:buNone/>
            </a:pPr>
            <a:r>
              <a:rPr lang="en-US" sz="1500" dirty="0">
                <a:solidFill>
                  <a:srgbClr val="4C5562"/>
                </a:solidFill>
                <a:latin typeface="Calibri" pitchFamily="34" charset="0"/>
                <a:ea typeface="Calibri" pitchFamily="34" charset="-122"/>
                <a:cs typeface="Calibri" pitchFamily="34" charset="-120"/>
              </a:rPr>
              <a:t>Prove who was trained, when and how — and handle the exceptions — without assembling audit packs by hand.</a:t>
            </a:r>
            <a:endParaRPr lang="en-US" sz="1500" dirty="0"/>
          </a:p>
        </p:txBody>
      </p:sp>
      <p:sp>
        <p:nvSpPr>
          <p:cNvPr id="5" name="Assignment tracking card"/>
          <p:cNvSpPr/>
          <p:nvPr/>
        </p:nvSpPr>
        <p:spPr>
          <a:xfrm>
            <a:off x="548640" y="2194560"/>
            <a:ext cx="2072579" cy="1874520"/>
          </a:xfrm>
          <a:prstGeom prst="roundRect">
            <a:avLst>
              <a:gd name="adj" fmla="val 5854"/>
            </a:avLst>
          </a:prstGeom>
          <a:solidFill>
            <a:srgbClr val="FFFFFF"/>
          </a:solidFill>
          <a:ln w="9525">
            <a:solidFill>
              <a:srgbClr val="E4E8EF"/>
            </a:solidFill>
            <a:prstDash val="solid"/>
          </a:ln>
          <a:effectLst>
            <a:outerShdw sx="100000" sy="100000" kx="0" ky="0" algn="bl" rotWithShape="0" blurRad="127000" dist="38100" dir="5400000">
              <a:srgbClr val="10203C">
                <a:alpha val="14000"/>
              </a:srgbClr>
            </a:outerShdw>
          </a:effectLst>
        </p:spPr>
      </p:sp>
      <p:sp>
        <p:nvSpPr>
          <p:cNvPr id="6" name="Assignment tracking marker"/>
          <p:cNvSpPr/>
          <p:nvPr/>
        </p:nvSpPr>
        <p:spPr>
          <a:xfrm>
            <a:off x="749808" y="2414016"/>
            <a:ext cx="201168" cy="201168"/>
          </a:xfrm>
          <a:prstGeom prst="ellipse">
            <a:avLst/>
          </a:prstGeom>
          <a:solidFill>
            <a:schemeClr val="accent1"/>
          </a:solidFill>
          <a:ln/>
        </p:spPr>
      </p:sp>
      <p:sp>
        <p:nvSpPr>
          <p:cNvPr id="7" name="Assignment tracking title"/>
          <p:cNvSpPr txBox="1"/>
          <p:nvPr/>
        </p:nvSpPr>
        <p:spPr>
          <a:xfrm>
            <a:off x="749808" y="2743200"/>
            <a:ext cx="1706819" cy="502920"/>
          </a:xfrm>
          <a:prstGeom prst="rect">
            <a:avLst/>
          </a:prstGeom>
          <a:noFill/>
          <a:ln/>
        </p:spPr>
        <p:txBody>
          <a:bodyPr wrap="square" lIns="0" tIns="0" rIns="0" bIns="0" rtlCol="0" anchor="t"/>
          <a:lstStyle/>
          <a:p>
            <a:pPr indent="0" marL="0">
              <a:buNone/>
            </a:pPr>
            <a:r>
              <a:rPr lang="en-US" sz="1400" b="1" dirty="0">
                <a:solidFill>
                  <a:schemeClr val="tx1"/>
                </a:solidFill>
                <a:latin typeface="Arial" pitchFamily="34" charset="0"/>
                <a:ea typeface="Arial" pitchFamily="34" charset="-122"/>
                <a:cs typeface="Arial" pitchFamily="34" charset="-120"/>
              </a:rPr>
              <a:t>Assignment tracking</a:t>
            </a:r>
            <a:endParaRPr lang="en-US" sz="1400" dirty="0"/>
          </a:p>
        </p:txBody>
      </p:sp>
      <p:sp>
        <p:nvSpPr>
          <p:cNvPr id="8" name="Assignment tracking text"/>
          <p:cNvSpPr txBox="1"/>
          <p:nvPr/>
        </p:nvSpPr>
        <p:spPr>
          <a:xfrm>
            <a:off x="749808" y="3246120"/>
            <a:ext cx="1706819" cy="731520"/>
          </a:xfrm>
          <a:prstGeom prst="rect">
            <a:avLst/>
          </a:prstGeom>
          <a:noFill/>
          <a:ln/>
        </p:spPr>
        <p:txBody>
          <a:bodyPr wrap="square" lIns="0" tIns="0" rIns="0" bIns="0" rtlCol="0" anchor="t"/>
          <a:lstStyle/>
          <a:p>
            <a:pPr indent="0" marL="0">
              <a:buNone/>
            </a:pPr>
            <a:r>
              <a:rPr lang="en-US" sz="1200" dirty="0">
                <a:solidFill>
                  <a:srgbClr val="4C5562"/>
                </a:solidFill>
                <a:latin typeface="Calibri" pitchFamily="34" charset="0"/>
                <a:ea typeface="Calibri" pitchFamily="34" charset="-122"/>
                <a:cs typeface="Calibri" pitchFamily="34" charset="-120"/>
              </a:rPr>
              <a:t>Who is assigned, due, overdue and complete.</a:t>
            </a:r>
            <a:endParaRPr lang="en-US" sz="1200" dirty="0"/>
          </a:p>
        </p:txBody>
      </p:sp>
      <p:sp>
        <p:nvSpPr>
          <p:cNvPr id="9" name="Electronic signatures card"/>
          <p:cNvSpPr/>
          <p:nvPr/>
        </p:nvSpPr>
        <p:spPr>
          <a:xfrm>
            <a:off x="2804099" y="2194560"/>
            <a:ext cx="2072579" cy="1874520"/>
          </a:xfrm>
          <a:prstGeom prst="roundRect">
            <a:avLst>
              <a:gd name="adj" fmla="val 5854"/>
            </a:avLst>
          </a:prstGeom>
          <a:solidFill>
            <a:srgbClr val="FFFFFF"/>
          </a:solidFill>
          <a:ln w="9525">
            <a:solidFill>
              <a:srgbClr val="E4E8EF"/>
            </a:solidFill>
            <a:prstDash val="solid"/>
          </a:ln>
          <a:effectLst>
            <a:outerShdw sx="100000" sy="100000" kx="0" ky="0" algn="bl" rotWithShape="0" blurRad="127000" dist="38100" dir="5400000">
              <a:srgbClr val="10203C">
                <a:alpha val="14000"/>
              </a:srgbClr>
            </a:outerShdw>
          </a:effectLst>
        </p:spPr>
      </p:sp>
      <p:sp>
        <p:nvSpPr>
          <p:cNvPr id="10" name="Electronic signatures marker"/>
          <p:cNvSpPr/>
          <p:nvPr/>
        </p:nvSpPr>
        <p:spPr>
          <a:xfrm>
            <a:off x="3005267" y="2414016"/>
            <a:ext cx="201168" cy="201168"/>
          </a:xfrm>
          <a:prstGeom prst="ellipse">
            <a:avLst/>
          </a:prstGeom>
          <a:solidFill>
            <a:schemeClr val="accent3"/>
          </a:solidFill>
          <a:ln/>
        </p:spPr>
      </p:sp>
      <p:sp>
        <p:nvSpPr>
          <p:cNvPr id="11" name="Electronic signatures title"/>
          <p:cNvSpPr txBox="1"/>
          <p:nvPr/>
        </p:nvSpPr>
        <p:spPr>
          <a:xfrm>
            <a:off x="3005267" y="2743200"/>
            <a:ext cx="1706819" cy="502920"/>
          </a:xfrm>
          <a:prstGeom prst="rect">
            <a:avLst/>
          </a:prstGeom>
          <a:noFill/>
          <a:ln/>
        </p:spPr>
        <p:txBody>
          <a:bodyPr wrap="square" lIns="0" tIns="0" rIns="0" bIns="0" rtlCol="0" anchor="t"/>
          <a:lstStyle/>
          <a:p>
            <a:pPr indent="0" marL="0">
              <a:buNone/>
            </a:pPr>
            <a:r>
              <a:rPr lang="en-US" sz="1400" b="1" dirty="0">
                <a:solidFill>
                  <a:schemeClr val="tx1"/>
                </a:solidFill>
                <a:latin typeface="Arial" pitchFamily="34" charset="0"/>
                <a:ea typeface="Arial" pitchFamily="34" charset="-122"/>
                <a:cs typeface="Arial" pitchFamily="34" charset="-120"/>
              </a:rPr>
              <a:t>Electronic signatures</a:t>
            </a:r>
            <a:endParaRPr lang="en-US" sz="1400" dirty="0"/>
          </a:p>
        </p:txBody>
      </p:sp>
      <p:sp>
        <p:nvSpPr>
          <p:cNvPr id="12" name="Electronic signatures text"/>
          <p:cNvSpPr txBox="1"/>
          <p:nvPr/>
        </p:nvSpPr>
        <p:spPr>
          <a:xfrm>
            <a:off x="3005267" y="3246120"/>
            <a:ext cx="1706819" cy="731520"/>
          </a:xfrm>
          <a:prstGeom prst="rect">
            <a:avLst/>
          </a:prstGeom>
          <a:noFill/>
          <a:ln/>
        </p:spPr>
        <p:txBody>
          <a:bodyPr wrap="square" lIns="0" tIns="0" rIns="0" bIns="0" rtlCol="0" anchor="t"/>
          <a:lstStyle/>
          <a:p>
            <a:pPr indent="0" marL="0">
              <a:buNone/>
            </a:pPr>
            <a:r>
              <a:rPr lang="en-US" sz="1200" dirty="0">
                <a:solidFill>
                  <a:srgbClr val="4C5562"/>
                </a:solidFill>
                <a:latin typeface="Calibri" pitchFamily="34" charset="0"/>
                <a:ea typeface="Calibri" pitchFamily="34" charset="-122"/>
                <a:cs typeface="Calibri" pitchFamily="34" charset="-120"/>
              </a:rPr>
              <a:t>On rosters, completions and cancellations.</a:t>
            </a:r>
            <a:endParaRPr lang="en-US" sz="1200" dirty="0"/>
          </a:p>
        </p:txBody>
      </p:sp>
      <p:sp>
        <p:nvSpPr>
          <p:cNvPr id="13" name="Observation checklists card"/>
          <p:cNvSpPr/>
          <p:nvPr/>
        </p:nvSpPr>
        <p:spPr>
          <a:xfrm>
            <a:off x="5059558" y="2194560"/>
            <a:ext cx="2072579" cy="1874520"/>
          </a:xfrm>
          <a:prstGeom prst="roundRect">
            <a:avLst>
              <a:gd name="adj" fmla="val 5854"/>
            </a:avLst>
          </a:prstGeom>
          <a:solidFill>
            <a:srgbClr val="FFFFFF"/>
          </a:solidFill>
          <a:ln w="9525">
            <a:solidFill>
              <a:srgbClr val="E4E8EF"/>
            </a:solidFill>
            <a:prstDash val="solid"/>
          </a:ln>
          <a:effectLst>
            <a:outerShdw sx="100000" sy="100000" kx="0" ky="0" algn="bl" rotWithShape="0" blurRad="127000" dist="38100" dir="5400000">
              <a:srgbClr val="10203C">
                <a:alpha val="14000"/>
              </a:srgbClr>
            </a:outerShdw>
          </a:effectLst>
        </p:spPr>
      </p:sp>
      <p:sp>
        <p:nvSpPr>
          <p:cNvPr id="14" name="Observation checklists marker"/>
          <p:cNvSpPr/>
          <p:nvPr/>
        </p:nvSpPr>
        <p:spPr>
          <a:xfrm>
            <a:off x="5260726" y="2414016"/>
            <a:ext cx="201168" cy="201168"/>
          </a:xfrm>
          <a:prstGeom prst="ellipse">
            <a:avLst/>
          </a:prstGeom>
          <a:solidFill>
            <a:schemeClr val="accent2"/>
          </a:solidFill>
          <a:ln/>
        </p:spPr>
      </p:sp>
      <p:sp>
        <p:nvSpPr>
          <p:cNvPr id="15" name="Observation checklists title"/>
          <p:cNvSpPr txBox="1"/>
          <p:nvPr/>
        </p:nvSpPr>
        <p:spPr>
          <a:xfrm>
            <a:off x="5260726" y="2743200"/>
            <a:ext cx="1706819" cy="502920"/>
          </a:xfrm>
          <a:prstGeom prst="rect">
            <a:avLst/>
          </a:prstGeom>
          <a:noFill/>
          <a:ln/>
        </p:spPr>
        <p:txBody>
          <a:bodyPr wrap="square" lIns="0" tIns="0" rIns="0" bIns="0" rtlCol="0" anchor="t"/>
          <a:lstStyle/>
          <a:p>
            <a:pPr indent="0" marL="0">
              <a:buNone/>
            </a:pPr>
            <a:r>
              <a:rPr lang="en-US" sz="1400" b="1" dirty="0">
                <a:solidFill>
                  <a:schemeClr val="tx1"/>
                </a:solidFill>
                <a:latin typeface="Arial" pitchFamily="34" charset="0"/>
                <a:ea typeface="Arial" pitchFamily="34" charset="-122"/>
                <a:cs typeface="Arial" pitchFamily="34" charset="-120"/>
              </a:rPr>
              <a:t>Observation checklists</a:t>
            </a:r>
            <a:endParaRPr lang="en-US" sz="1400" dirty="0"/>
          </a:p>
        </p:txBody>
      </p:sp>
      <p:sp>
        <p:nvSpPr>
          <p:cNvPr id="16" name="Observation checklists text"/>
          <p:cNvSpPr txBox="1"/>
          <p:nvPr/>
        </p:nvSpPr>
        <p:spPr>
          <a:xfrm>
            <a:off x="5260726" y="3246120"/>
            <a:ext cx="1706819" cy="731520"/>
          </a:xfrm>
          <a:prstGeom prst="rect">
            <a:avLst/>
          </a:prstGeom>
          <a:noFill/>
          <a:ln/>
        </p:spPr>
        <p:txBody>
          <a:bodyPr wrap="square" lIns="0" tIns="0" rIns="0" bIns="0" rtlCol="0" anchor="t"/>
          <a:lstStyle/>
          <a:p>
            <a:pPr indent="0" marL="0">
              <a:buNone/>
            </a:pPr>
            <a:r>
              <a:rPr lang="en-US" sz="1200" dirty="0">
                <a:solidFill>
                  <a:srgbClr val="4C5562"/>
                </a:solidFill>
                <a:latin typeface="Calibri" pitchFamily="34" charset="0"/>
                <a:ea typeface="Calibri" pitchFamily="34" charset="-122"/>
                <a:cs typeface="Calibri" pitchFamily="34" charset="-120"/>
              </a:rPr>
              <a:t>Signed-off, on-the-job skills checks.</a:t>
            </a:r>
            <a:endParaRPr lang="en-US" sz="1200" dirty="0"/>
          </a:p>
        </p:txBody>
      </p:sp>
      <p:sp>
        <p:nvSpPr>
          <p:cNvPr id="17" name="Versioning card"/>
          <p:cNvSpPr/>
          <p:nvPr/>
        </p:nvSpPr>
        <p:spPr>
          <a:xfrm>
            <a:off x="7315017" y="2194560"/>
            <a:ext cx="2072579" cy="1874520"/>
          </a:xfrm>
          <a:prstGeom prst="roundRect">
            <a:avLst>
              <a:gd name="adj" fmla="val 5854"/>
            </a:avLst>
          </a:prstGeom>
          <a:solidFill>
            <a:srgbClr val="FFFFFF"/>
          </a:solidFill>
          <a:ln w="9525">
            <a:solidFill>
              <a:srgbClr val="E4E8EF"/>
            </a:solidFill>
            <a:prstDash val="solid"/>
          </a:ln>
          <a:effectLst>
            <a:outerShdw sx="100000" sy="100000" kx="0" ky="0" algn="bl" rotWithShape="0" blurRad="127000" dist="38100" dir="5400000">
              <a:srgbClr val="10203C">
                <a:alpha val="14000"/>
              </a:srgbClr>
            </a:outerShdw>
          </a:effectLst>
        </p:spPr>
      </p:sp>
      <p:sp>
        <p:nvSpPr>
          <p:cNvPr id="18" name="Versioning marker"/>
          <p:cNvSpPr/>
          <p:nvPr/>
        </p:nvSpPr>
        <p:spPr>
          <a:xfrm>
            <a:off x="7516185" y="2414016"/>
            <a:ext cx="201168" cy="201168"/>
          </a:xfrm>
          <a:prstGeom prst="ellipse">
            <a:avLst/>
          </a:prstGeom>
          <a:solidFill>
            <a:schemeClr val="accent4"/>
          </a:solidFill>
          <a:ln/>
        </p:spPr>
      </p:sp>
      <p:sp>
        <p:nvSpPr>
          <p:cNvPr id="19" name="Versioning title"/>
          <p:cNvSpPr txBox="1"/>
          <p:nvPr/>
        </p:nvSpPr>
        <p:spPr>
          <a:xfrm>
            <a:off x="7516185" y="2743200"/>
            <a:ext cx="1706819" cy="502920"/>
          </a:xfrm>
          <a:prstGeom prst="rect">
            <a:avLst/>
          </a:prstGeom>
          <a:noFill/>
          <a:ln/>
        </p:spPr>
        <p:txBody>
          <a:bodyPr wrap="square" lIns="0" tIns="0" rIns="0" bIns="0" rtlCol="0" anchor="t"/>
          <a:lstStyle/>
          <a:p>
            <a:pPr indent="0" marL="0">
              <a:buNone/>
            </a:pPr>
            <a:r>
              <a:rPr lang="en-US" sz="1400" b="1" dirty="0">
                <a:solidFill>
                  <a:schemeClr val="tx1"/>
                </a:solidFill>
                <a:latin typeface="Arial" pitchFamily="34" charset="0"/>
                <a:ea typeface="Arial" pitchFamily="34" charset="-122"/>
                <a:cs typeface="Arial" pitchFamily="34" charset="-120"/>
              </a:rPr>
              <a:t>Versioning</a:t>
            </a:r>
            <a:endParaRPr lang="en-US" sz="1400" dirty="0"/>
          </a:p>
        </p:txBody>
      </p:sp>
      <p:sp>
        <p:nvSpPr>
          <p:cNvPr id="20" name="Versioning text"/>
          <p:cNvSpPr txBox="1"/>
          <p:nvPr/>
        </p:nvSpPr>
        <p:spPr>
          <a:xfrm>
            <a:off x="7516185" y="3246120"/>
            <a:ext cx="1706819" cy="731520"/>
          </a:xfrm>
          <a:prstGeom prst="rect">
            <a:avLst/>
          </a:prstGeom>
          <a:noFill/>
          <a:ln/>
        </p:spPr>
        <p:txBody>
          <a:bodyPr wrap="square" lIns="0" tIns="0" rIns="0" bIns="0" rtlCol="0" anchor="t"/>
          <a:lstStyle/>
          <a:p>
            <a:pPr indent="0" marL="0">
              <a:buNone/>
            </a:pPr>
            <a:r>
              <a:rPr lang="en-US" sz="1200" dirty="0">
                <a:solidFill>
                  <a:srgbClr val="4C5562"/>
                </a:solidFill>
                <a:latin typeface="Calibri" pitchFamily="34" charset="0"/>
                <a:ea typeface="Calibri" pitchFamily="34" charset="-122"/>
                <a:cs typeface="Calibri" pitchFamily="34" charset="-120"/>
              </a:rPr>
              <a:t>Content versions with history kept intact.</a:t>
            </a:r>
            <a:endParaRPr lang="en-US" sz="1200" dirty="0"/>
          </a:p>
        </p:txBody>
      </p:sp>
      <p:sp>
        <p:nvSpPr>
          <p:cNvPr id="21" name="Messages and emails card"/>
          <p:cNvSpPr/>
          <p:nvPr/>
        </p:nvSpPr>
        <p:spPr>
          <a:xfrm>
            <a:off x="9570476" y="2194560"/>
            <a:ext cx="2072579" cy="1874520"/>
          </a:xfrm>
          <a:prstGeom prst="roundRect">
            <a:avLst>
              <a:gd name="adj" fmla="val 5854"/>
            </a:avLst>
          </a:prstGeom>
          <a:solidFill>
            <a:srgbClr val="FFFFFF"/>
          </a:solidFill>
          <a:ln w="9525">
            <a:solidFill>
              <a:srgbClr val="E4E8EF"/>
            </a:solidFill>
            <a:prstDash val="solid"/>
          </a:ln>
          <a:effectLst>
            <a:outerShdw sx="100000" sy="100000" kx="0" ky="0" algn="bl" rotWithShape="0" blurRad="127000" dist="38100" dir="5400000">
              <a:srgbClr val="10203C">
                <a:alpha val="14000"/>
              </a:srgbClr>
            </a:outerShdw>
          </a:effectLst>
        </p:spPr>
      </p:sp>
      <p:sp>
        <p:nvSpPr>
          <p:cNvPr id="22" name="Messages and emails marker"/>
          <p:cNvSpPr/>
          <p:nvPr/>
        </p:nvSpPr>
        <p:spPr>
          <a:xfrm>
            <a:off x="9771644" y="2414016"/>
            <a:ext cx="201168" cy="201168"/>
          </a:xfrm>
          <a:prstGeom prst="ellipse">
            <a:avLst/>
          </a:prstGeom>
          <a:solidFill>
            <a:schemeClr val="accent5"/>
          </a:solidFill>
          <a:ln/>
        </p:spPr>
      </p:sp>
      <p:sp>
        <p:nvSpPr>
          <p:cNvPr id="23" name="Messages and emails title"/>
          <p:cNvSpPr txBox="1"/>
          <p:nvPr/>
        </p:nvSpPr>
        <p:spPr>
          <a:xfrm>
            <a:off x="9771644" y="2743200"/>
            <a:ext cx="1706819" cy="502920"/>
          </a:xfrm>
          <a:prstGeom prst="rect">
            <a:avLst/>
          </a:prstGeom>
          <a:noFill/>
          <a:ln/>
        </p:spPr>
        <p:txBody>
          <a:bodyPr wrap="square" lIns="0" tIns="0" rIns="0" bIns="0" rtlCol="0" anchor="t"/>
          <a:lstStyle/>
          <a:p>
            <a:pPr indent="0" marL="0">
              <a:buNone/>
            </a:pPr>
            <a:r>
              <a:rPr lang="en-US" sz="1400" b="1" dirty="0">
                <a:solidFill>
                  <a:schemeClr val="tx1"/>
                </a:solidFill>
                <a:latin typeface="Arial" pitchFamily="34" charset="0"/>
                <a:ea typeface="Arial" pitchFamily="34" charset="-122"/>
                <a:cs typeface="Arial" pitchFamily="34" charset="-120"/>
              </a:rPr>
              <a:t>Messages and emails</a:t>
            </a:r>
            <a:endParaRPr lang="en-US" sz="1400" dirty="0"/>
          </a:p>
        </p:txBody>
      </p:sp>
      <p:sp>
        <p:nvSpPr>
          <p:cNvPr id="24" name="Messages and emails text"/>
          <p:cNvSpPr txBox="1"/>
          <p:nvPr/>
        </p:nvSpPr>
        <p:spPr>
          <a:xfrm>
            <a:off x="9771644" y="3246120"/>
            <a:ext cx="1706819" cy="731520"/>
          </a:xfrm>
          <a:prstGeom prst="rect">
            <a:avLst/>
          </a:prstGeom>
          <a:noFill/>
          <a:ln/>
        </p:spPr>
        <p:txBody>
          <a:bodyPr wrap="square" lIns="0" tIns="0" rIns="0" bIns="0" rtlCol="0" anchor="t"/>
          <a:lstStyle/>
          <a:p>
            <a:pPr indent="0" marL="0">
              <a:buNone/>
            </a:pPr>
            <a:r>
              <a:rPr lang="en-US" sz="1200" dirty="0">
                <a:solidFill>
                  <a:srgbClr val="4C5562"/>
                </a:solidFill>
                <a:latin typeface="Calibri" pitchFamily="34" charset="0"/>
                <a:ea typeface="Calibri" pitchFamily="34" charset="-122"/>
                <a:cs typeface="Calibri" pitchFamily="34" charset="-120"/>
              </a:rPr>
              <a:t>Automatic notices for assignments and due dates.</a:t>
            </a:r>
            <a:endParaRPr lang="en-US" sz="1200" dirty="0"/>
          </a:p>
        </p:txBody>
      </p:sp>
      <p:sp>
        <p:nvSpPr>
          <p:cNvPr id="25" name="Training exceptions card"/>
          <p:cNvSpPr/>
          <p:nvPr/>
        </p:nvSpPr>
        <p:spPr>
          <a:xfrm>
            <a:off x="548640" y="4251960"/>
            <a:ext cx="2072579" cy="1874520"/>
          </a:xfrm>
          <a:prstGeom prst="roundRect">
            <a:avLst>
              <a:gd name="adj" fmla="val 5854"/>
            </a:avLst>
          </a:prstGeom>
          <a:solidFill>
            <a:srgbClr val="FFFFFF"/>
          </a:solidFill>
          <a:ln w="9525">
            <a:solidFill>
              <a:srgbClr val="E4E8EF"/>
            </a:solidFill>
            <a:prstDash val="solid"/>
          </a:ln>
          <a:effectLst>
            <a:outerShdw sx="100000" sy="100000" kx="0" ky="0" algn="bl" rotWithShape="0" blurRad="127000" dist="38100" dir="5400000">
              <a:srgbClr val="10203C">
                <a:alpha val="14000"/>
              </a:srgbClr>
            </a:outerShdw>
          </a:effectLst>
        </p:spPr>
      </p:sp>
      <p:sp>
        <p:nvSpPr>
          <p:cNvPr id="26" name="Training exceptions marker"/>
          <p:cNvSpPr/>
          <p:nvPr/>
        </p:nvSpPr>
        <p:spPr>
          <a:xfrm>
            <a:off x="749808" y="4471416"/>
            <a:ext cx="201168" cy="201168"/>
          </a:xfrm>
          <a:prstGeom prst="ellipse">
            <a:avLst/>
          </a:prstGeom>
          <a:solidFill>
            <a:schemeClr val="accent6"/>
          </a:solidFill>
          <a:ln/>
        </p:spPr>
      </p:sp>
      <p:sp>
        <p:nvSpPr>
          <p:cNvPr id="27" name="Training exceptions title"/>
          <p:cNvSpPr txBox="1"/>
          <p:nvPr/>
        </p:nvSpPr>
        <p:spPr>
          <a:xfrm>
            <a:off x="749808" y="4800600"/>
            <a:ext cx="1706819" cy="502920"/>
          </a:xfrm>
          <a:prstGeom prst="rect">
            <a:avLst/>
          </a:prstGeom>
          <a:noFill/>
          <a:ln/>
        </p:spPr>
        <p:txBody>
          <a:bodyPr wrap="square" lIns="0" tIns="0" rIns="0" bIns="0" rtlCol="0" anchor="t"/>
          <a:lstStyle/>
          <a:p>
            <a:pPr indent="0" marL="0">
              <a:buNone/>
            </a:pPr>
            <a:r>
              <a:rPr lang="en-US" sz="1400" b="1" dirty="0">
                <a:solidFill>
                  <a:schemeClr val="tx1"/>
                </a:solidFill>
                <a:latin typeface="Arial" pitchFamily="34" charset="0"/>
                <a:ea typeface="Arial" pitchFamily="34" charset="-122"/>
                <a:cs typeface="Arial" pitchFamily="34" charset="-120"/>
              </a:rPr>
              <a:t>Training exceptions</a:t>
            </a:r>
            <a:endParaRPr lang="en-US" sz="1400" dirty="0"/>
          </a:p>
        </p:txBody>
      </p:sp>
      <p:sp>
        <p:nvSpPr>
          <p:cNvPr id="28" name="Training exceptions text"/>
          <p:cNvSpPr txBox="1"/>
          <p:nvPr/>
        </p:nvSpPr>
        <p:spPr>
          <a:xfrm>
            <a:off x="749808" y="5303520"/>
            <a:ext cx="1706819" cy="731520"/>
          </a:xfrm>
          <a:prstGeom prst="rect">
            <a:avLst/>
          </a:prstGeom>
          <a:noFill/>
          <a:ln/>
        </p:spPr>
        <p:txBody>
          <a:bodyPr wrap="square" lIns="0" tIns="0" rIns="0" bIns="0" rtlCol="0" anchor="t"/>
          <a:lstStyle/>
          <a:p>
            <a:pPr indent="0" marL="0">
              <a:buNone/>
            </a:pPr>
            <a:r>
              <a:rPr lang="en-US" sz="1200" dirty="0">
                <a:solidFill>
                  <a:srgbClr val="4C5562"/>
                </a:solidFill>
                <a:latin typeface="Calibri" pitchFamily="34" charset="0"/>
                <a:ea typeface="Calibri" pitchFamily="34" charset="-122"/>
                <a:cs typeface="Calibri" pitchFamily="34" charset="-120"/>
              </a:rPr>
              <a:t>Waive, extend due dates or reassign — with a reason.</a:t>
            </a:r>
            <a:endParaRPr lang="en-US" sz="1200" dirty="0"/>
          </a:p>
        </p:txBody>
      </p:sp>
      <p:sp>
        <p:nvSpPr>
          <p:cNvPr id="29" name="Audit trail reports card"/>
          <p:cNvSpPr/>
          <p:nvPr/>
        </p:nvSpPr>
        <p:spPr>
          <a:xfrm>
            <a:off x="2804099" y="4251960"/>
            <a:ext cx="2072579" cy="1874520"/>
          </a:xfrm>
          <a:prstGeom prst="roundRect">
            <a:avLst>
              <a:gd name="adj" fmla="val 5854"/>
            </a:avLst>
          </a:prstGeom>
          <a:solidFill>
            <a:srgbClr val="FFFFFF"/>
          </a:solidFill>
          <a:ln w="9525">
            <a:solidFill>
              <a:srgbClr val="E4E8EF"/>
            </a:solidFill>
            <a:prstDash val="solid"/>
          </a:ln>
          <a:effectLst>
            <a:outerShdw sx="100000" sy="100000" kx="0" ky="0" algn="bl" rotWithShape="0" blurRad="127000" dist="38100" dir="5400000">
              <a:srgbClr val="10203C">
                <a:alpha val="14000"/>
              </a:srgbClr>
            </a:outerShdw>
          </a:effectLst>
        </p:spPr>
      </p:sp>
      <p:sp>
        <p:nvSpPr>
          <p:cNvPr id="30" name="Audit trail reports marker"/>
          <p:cNvSpPr/>
          <p:nvPr/>
        </p:nvSpPr>
        <p:spPr>
          <a:xfrm>
            <a:off x="3005267" y="4471416"/>
            <a:ext cx="201168" cy="201168"/>
          </a:xfrm>
          <a:prstGeom prst="ellipse">
            <a:avLst/>
          </a:prstGeom>
          <a:solidFill>
            <a:schemeClr val="accent3"/>
          </a:solidFill>
          <a:ln/>
        </p:spPr>
      </p:sp>
      <p:sp>
        <p:nvSpPr>
          <p:cNvPr id="31" name="Audit trail reports title"/>
          <p:cNvSpPr txBox="1"/>
          <p:nvPr/>
        </p:nvSpPr>
        <p:spPr>
          <a:xfrm>
            <a:off x="3005267" y="4800600"/>
            <a:ext cx="1706819" cy="502920"/>
          </a:xfrm>
          <a:prstGeom prst="rect">
            <a:avLst/>
          </a:prstGeom>
          <a:noFill/>
          <a:ln/>
        </p:spPr>
        <p:txBody>
          <a:bodyPr wrap="square" lIns="0" tIns="0" rIns="0" bIns="0" rtlCol="0" anchor="t"/>
          <a:lstStyle/>
          <a:p>
            <a:pPr indent="0" marL="0">
              <a:buNone/>
            </a:pPr>
            <a:r>
              <a:rPr lang="en-US" sz="1400" b="1" dirty="0">
                <a:solidFill>
                  <a:schemeClr val="tx1"/>
                </a:solidFill>
                <a:latin typeface="Arial" pitchFamily="34" charset="0"/>
                <a:ea typeface="Arial" pitchFamily="34" charset="-122"/>
                <a:cs typeface="Arial" pitchFamily="34" charset="-120"/>
              </a:rPr>
              <a:t>Audit trail reports</a:t>
            </a:r>
            <a:endParaRPr lang="en-US" sz="1400" dirty="0"/>
          </a:p>
        </p:txBody>
      </p:sp>
      <p:sp>
        <p:nvSpPr>
          <p:cNvPr id="32" name="Audit trail reports text"/>
          <p:cNvSpPr txBox="1"/>
          <p:nvPr/>
        </p:nvSpPr>
        <p:spPr>
          <a:xfrm>
            <a:off x="3005267" y="5303520"/>
            <a:ext cx="1706819" cy="731520"/>
          </a:xfrm>
          <a:prstGeom prst="rect">
            <a:avLst/>
          </a:prstGeom>
          <a:noFill/>
          <a:ln/>
        </p:spPr>
        <p:txBody>
          <a:bodyPr wrap="square" lIns="0" tIns="0" rIns="0" bIns="0" rtlCol="0" anchor="t"/>
          <a:lstStyle/>
          <a:p>
            <a:pPr indent="0" marL="0">
              <a:buNone/>
            </a:pPr>
            <a:r>
              <a:rPr lang="en-US" sz="1200" dirty="0">
                <a:solidFill>
                  <a:srgbClr val="4C5562"/>
                </a:solidFill>
                <a:latin typeface="Calibri" pitchFamily="34" charset="0"/>
                <a:ea typeface="Calibri" pitchFamily="34" charset="-122"/>
                <a:cs typeface="Calibri" pitchFamily="34" charset="-120"/>
              </a:rPr>
              <a:t>Change history for assignments, people and catalog.</a:t>
            </a:r>
            <a:endParaRPr lang="en-US" sz="1200" dirty="0"/>
          </a:p>
        </p:txBody>
      </p:sp>
      <p:sp>
        <p:nvSpPr>
          <p:cNvPr id="33" name="Data auditing and reports card"/>
          <p:cNvSpPr/>
          <p:nvPr/>
        </p:nvSpPr>
        <p:spPr>
          <a:xfrm>
            <a:off x="5059558" y="4251960"/>
            <a:ext cx="2072579" cy="1874520"/>
          </a:xfrm>
          <a:prstGeom prst="roundRect">
            <a:avLst>
              <a:gd name="adj" fmla="val 5854"/>
            </a:avLst>
          </a:prstGeom>
          <a:solidFill>
            <a:srgbClr val="FFFFFF"/>
          </a:solidFill>
          <a:ln w="9525">
            <a:solidFill>
              <a:srgbClr val="E4E8EF"/>
            </a:solidFill>
            <a:prstDash val="solid"/>
          </a:ln>
          <a:effectLst>
            <a:outerShdw sx="100000" sy="100000" kx="0" ky="0" algn="bl" rotWithShape="0" blurRad="127000" dist="38100" dir="5400000">
              <a:srgbClr val="10203C">
                <a:alpha val="14000"/>
              </a:srgbClr>
            </a:outerShdw>
          </a:effectLst>
        </p:spPr>
      </p:sp>
      <p:sp>
        <p:nvSpPr>
          <p:cNvPr id="34" name="Data auditing and reports marker"/>
          <p:cNvSpPr/>
          <p:nvPr/>
        </p:nvSpPr>
        <p:spPr>
          <a:xfrm>
            <a:off x="5260726" y="4471416"/>
            <a:ext cx="201168" cy="201168"/>
          </a:xfrm>
          <a:prstGeom prst="ellipse">
            <a:avLst/>
          </a:prstGeom>
          <a:solidFill>
            <a:schemeClr val="accent1"/>
          </a:solidFill>
          <a:ln/>
        </p:spPr>
      </p:sp>
      <p:sp>
        <p:nvSpPr>
          <p:cNvPr id="35" name="Data auditing and reports title"/>
          <p:cNvSpPr txBox="1"/>
          <p:nvPr/>
        </p:nvSpPr>
        <p:spPr>
          <a:xfrm>
            <a:off x="5260726" y="4800600"/>
            <a:ext cx="1706819" cy="502920"/>
          </a:xfrm>
          <a:prstGeom prst="rect">
            <a:avLst/>
          </a:prstGeom>
          <a:noFill/>
          <a:ln/>
        </p:spPr>
        <p:txBody>
          <a:bodyPr wrap="square" lIns="0" tIns="0" rIns="0" bIns="0" rtlCol="0" anchor="t"/>
          <a:lstStyle/>
          <a:p>
            <a:pPr indent="0" marL="0">
              <a:buNone/>
            </a:pPr>
            <a:r>
              <a:rPr lang="en-US" sz="1400" b="1" dirty="0">
                <a:solidFill>
                  <a:schemeClr val="tx1"/>
                </a:solidFill>
                <a:latin typeface="Arial" pitchFamily="34" charset="0"/>
                <a:ea typeface="Arial" pitchFamily="34" charset="-122"/>
                <a:cs typeface="Arial" pitchFamily="34" charset="-120"/>
              </a:rPr>
              <a:t>Data auditing and reports</a:t>
            </a:r>
            <a:endParaRPr lang="en-US" sz="1400" dirty="0"/>
          </a:p>
        </p:txBody>
      </p:sp>
      <p:sp>
        <p:nvSpPr>
          <p:cNvPr id="36" name="Data auditing and reports text"/>
          <p:cNvSpPr txBox="1"/>
          <p:nvPr/>
        </p:nvSpPr>
        <p:spPr>
          <a:xfrm>
            <a:off x="5260726" y="5303520"/>
            <a:ext cx="1706819" cy="731520"/>
          </a:xfrm>
          <a:prstGeom prst="rect">
            <a:avLst/>
          </a:prstGeom>
          <a:noFill/>
          <a:ln/>
        </p:spPr>
        <p:txBody>
          <a:bodyPr wrap="square" lIns="0" tIns="0" rIns="0" bIns="0" rtlCol="0" anchor="t"/>
          <a:lstStyle/>
          <a:p>
            <a:pPr indent="0" marL="0">
              <a:buNone/>
            </a:pPr>
            <a:r>
              <a:rPr lang="en-US" sz="1200" dirty="0">
                <a:solidFill>
                  <a:srgbClr val="4C5562"/>
                </a:solidFill>
                <a:latin typeface="Calibri" pitchFamily="34" charset="0"/>
                <a:ea typeface="Calibri" pitchFamily="34" charset="-122"/>
                <a:cs typeface="Calibri" pitchFamily="34" charset="-120"/>
              </a:rPr>
              <a:t>Standard learning, assessment and certification reports.</a:t>
            </a:r>
            <a:endParaRPr lang="en-US" sz="1200" dirty="0"/>
          </a:p>
        </p:txBody>
      </p:sp>
      <p:sp>
        <p:nvSpPr>
          <p:cNvPr id="37" name="Ad hoc report authoring card"/>
          <p:cNvSpPr/>
          <p:nvPr/>
        </p:nvSpPr>
        <p:spPr>
          <a:xfrm>
            <a:off x="7315017" y="4251960"/>
            <a:ext cx="2072579" cy="1874520"/>
          </a:xfrm>
          <a:prstGeom prst="roundRect">
            <a:avLst>
              <a:gd name="adj" fmla="val 5854"/>
            </a:avLst>
          </a:prstGeom>
          <a:solidFill>
            <a:srgbClr val="FFFFFF"/>
          </a:solidFill>
          <a:ln w="9525">
            <a:solidFill>
              <a:srgbClr val="E4E8EF"/>
            </a:solidFill>
            <a:prstDash val="solid"/>
          </a:ln>
          <a:effectLst>
            <a:outerShdw sx="100000" sy="100000" kx="0" ky="0" algn="bl" rotWithShape="0" blurRad="127000" dist="38100" dir="5400000">
              <a:srgbClr val="10203C">
                <a:alpha val="14000"/>
              </a:srgbClr>
            </a:outerShdw>
          </a:effectLst>
        </p:spPr>
      </p:sp>
      <p:sp>
        <p:nvSpPr>
          <p:cNvPr id="38" name="Ad hoc report authoring marker"/>
          <p:cNvSpPr/>
          <p:nvPr/>
        </p:nvSpPr>
        <p:spPr>
          <a:xfrm>
            <a:off x="7516185" y="4471416"/>
            <a:ext cx="201168" cy="201168"/>
          </a:xfrm>
          <a:prstGeom prst="ellipse">
            <a:avLst/>
          </a:prstGeom>
          <a:solidFill>
            <a:schemeClr val="accent2"/>
          </a:solidFill>
          <a:ln/>
        </p:spPr>
      </p:sp>
      <p:sp>
        <p:nvSpPr>
          <p:cNvPr id="39" name="Ad hoc report authoring title"/>
          <p:cNvSpPr txBox="1"/>
          <p:nvPr/>
        </p:nvSpPr>
        <p:spPr>
          <a:xfrm>
            <a:off x="7516185" y="4800600"/>
            <a:ext cx="1706819" cy="502920"/>
          </a:xfrm>
          <a:prstGeom prst="rect">
            <a:avLst/>
          </a:prstGeom>
          <a:noFill/>
          <a:ln/>
        </p:spPr>
        <p:txBody>
          <a:bodyPr wrap="square" lIns="0" tIns="0" rIns="0" bIns="0" rtlCol="0" anchor="t"/>
          <a:lstStyle/>
          <a:p>
            <a:pPr indent="0" marL="0">
              <a:buNone/>
            </a:pPr>
            <a:r>
              <a:rPr lang="en-US" sz="1400" b="1" dirty="0">
                <a:solidFill>
                  <a:schemeClr val="tx1"/>
                </a:solidFill>
                <a:latin typeface="Arial" pitchFamily="34" charset="0"/>
                <a:ea typeface="Arial" pitchFamily="34" charset="-122"/>
                <a:cs typeface="Arial" pitchFamily="34" charset="-120"/>
              </a:rPr>
              <a:t>Ad hoc report authoring</a:t>
            </a:r>
            <a:endParaRPr lang="en-US" sz="1400" dirty="0"/>
          </a:p>
        </p:txBody>
      </p:sp>
      <p:sp>
        <p:nvSpPr>
          <p:cNvPr id="40" name="Ad hoc report authoring text"/>
          <p:cNvSpPr txBox="1"/>
          <p:nvPr/>
        </p:nvSpPr>
        <p:spPr>
          <a:xfrm>
            <a:off x="7516185" y="5303520"/>
            <a:ext cx="1706819" cy="731520"/>
          </a:xfrm>
          <a:prstGeom prst="rect">
            <a:avLst/>
          </a:prstGeom>
          <a:noFill/>
          <a:ln/>
        </p:spPr>
        <p:txBody>
          <a:bodyPr wrap="square" lIns="0" tIns="0" rIns="0" bIns="0" rtlCol="0" anchor="t"/>
          <a:lstStyle/>
          <a:p>
            <a:pPr indent="0" marL="0">
              <a:buNone/>
            </a:pPr>
            <a:r>
              <a:rPr lang="en-US" sz="1200" dirty="0">
                <a:solidFill>
                  <a:srgbClr val="4C5562"/>
                </a:solidFill>
                <a:latin typeface="Calibri" pitchFamily="34" charset="0"/>
                <a:ea typeface="Calibri" pitchFamily="34" charset="-122"/>
                <a:cs typeface="Calibri" pitchFamily="34" charset="-120"/>
              </a:rPr>
              <a:t>Drag-and-drop custom reports and charts.</a:t>
            </a:r>
            <a:endParaRPr lang="en-US" sz="1200" dirty="0"/>
          </a:p>
        </p:txBody>
      </p:sp>
      <p:sp>
        <p:nvSpPr>
          <p:cNvPr id="41" name="GDPR card"/>
          <p:cNvSpPr/>
          <p:nvPr/>
        </p:nvSpPr>
        <p:spPr>
          <a:xfrm>
            <a:off x="9570476" y="4251960"/>
            <a:ext cx="2072579" cy="1874520"/>
          </a:xfrm>
          <a:prstGeom prst="roundRect">
            <a:avLst>
              <a:gd name="adj" fmla="val 5854"/>
            </a:avLst>
          </a:prstGeom>
          <a:solidFill>
            <a:srgbClr val="FFFFFF"/>
          </a:solidFill>
          <a:ln w="9525">
            <a:solidFill>
              <a:srgbClr val="E4E8EF"/>
            </a:solidFill>
            <a:prstDash val="solid"/>
          </a:ln>
          <a:effectLst>
            <a:outerShdw sx="100000" sy="100000" kx="0" ky="0" algn="bl" rotWithShape="0" blurRad="127000" dist="38100" dir="5400000">
              <a:srgbClr val="10203C">
                <a:alpha val="14000"/>
              </a:srgbClr>
            </a:outerShdw>
          </a:effectLst>
        </p:spPr>
      </p:sp>
      <p:sp>
        <p:nvSpPr>
          <p:cNvPr id="42" name="GDPR marker"/>
          <p:cNvSpPr/>
          <p:nvPr/>
        </p:nvSpPr>
        <p:spPr>
          <a:xfrm>
            <a:off x="9771644" y="4471416"/>
            <a:ext cx="201168" cy="201168"/>
          </a:xfrm>
          <a:prstGeom prst="ellipse">
            <a:avLst/>
          </a:prstGeom>
          <a:solidFill>
            <a:schemeClr val="accent4"/>
          </a:solidFill>
          <a:ln/>
        </p:spPr>
      </p:sp>
      <p:sp>
        <p:nvSpPr>
          <p:cNvPr id="43" name="GDPR title"/>
          <p:cNvSpPr txBox="1"/>
          <p:nvPr/>
        </p:nvSpPr>
        <p:spPr>
          <a:xfrm>
            <a:off x="9771644" y="4800600"/>
            <a:ext cx="1706819" cy="502920"/>
          </a:xfrm>
          <a:prstGeom prst="rect">
            <a:avLst/>
          </a:prstGeom>
          <a:noFill/>
          <a:ln/>
        </p:spPr>
        <p:txBody>
          <a:bodyPr wrap="square" lIns="0" tIns="0" rIns="0" bIns="0" rtlCol="0" anchor="t"/>
          <a:lstStyle/>
          <a:p>
            <a:pPr indent="0" marL="0">
              <a:buNone/>
            </a:pPr>
            <a:r>
              <a:rPr lang="en-US" sz="1400" b="1" dirty="0">
                <a:solidFill>
                  <a:schemeClr val="tx1"/>
                </a:solidFill>
                <a:latin typeface="Arial" pitchFamily="34" charset="0"/>
                <a:ea typeface="Arial" pitchFamily="34" charset="-122"/>
                <a:cs typeface="Arial" pitchFamily="34" charset="-120"/>
              </a:rPr>
              <a:t>GDPR</a:t>
            </a:r>
            <a:endParaRPr lang="en-US" sz="1400" dirty="0"/>
          </a:p>
        </p:txBody>
      </p:sp>
      <p:sp>
        <p:nvSpPr>
          <p:cNvPr id="44" name="GDPR text"/>
          <p:cNvSpPr txBox="1"/>
          <p:nvPr/>
        </p:nvSpPr>
        <p:spPr>
          <a:xfrm>
            <a:off x="9771644" y="5303520"/>
            <a:ext cx="1706819" cy="731520"/>
          </a:xfrm>
          <a:prstGeom prst="rect">
            <a:avLst/>
          </a:prstGeom>
          <a:noFill/>
          <a:ln/>
        </p:spPr>
        <p:txBody>
          <a:bodyPr wrap="square" lIns="0" tIns="0" rIns="0" bIns="0" rtlCol="0" anchor="t"/>
          <a:lstStyle/>
          <a:p>
            <a:pPr indent="0" marL="0">
              <a:buNone/>
            </a:pPr>
            <a:r>
              <a:rPr lang="en-US" sz="1200" dirty="0">
                <a:solidFill>
                  <a:srgbClr val="4C5562"/>
                </a:solidFill>
                <a:latin typeface="Calibri" pitchFamily="34" charset="0"/>
                <a:ea typeface="Calibri" pitchFamily="34" charset="-122"/>
                <a:cs typeface="Calibri" pitchFamily="34" charset="-120"/>
              </a:rPr>
              <a:t>Permanently remove data for people who have left.</a:t>
            </a:r>
            <a:endParaRPr lang="en-US" sz="1200" dirty="0"/>
          </a:p>
        </p:txBody>
      </p:sp>
      <p:sp>
        <p:nvSpPr>
          <p:cNvPr id="25" name="Slide Number Placeholder 0"/>
          <p:cNvSpPr>
            <a:spLocks noGrp="1"/>
          </p:cNvSpPr>
          <p:nvPr>
            <p:ph type="sldNum" sz="quarter" idx="4294967295"/>
          </p:nvPr>
        </p:nvSpPr>
        <p:spPr>
          <a:xfrm>
            <a:off x="11643055" y="6254496"/>
            <a:ext cx="502920" cy="329184"/>
          </a:xfrm>
          <a:prstGeom prst="rect">
            <a:avLst/>
          </a:prstGeom>
          <a:extLst>
            <a:ext uri="{C572A759-6A51-4108-AA02-DFA0A04FC94B}">
              <ma14:wrappingTextBoxFlag xmlns:ma14="http://schemas.microsoft.com/office/mac/drawingml/2011/main" val="0"/>
            </a:ext>
          </a:extLst>
        </p:spPr>
        <p:txBody>
          <a:bodyPr anchor="ctr"/>
          <a:lstStyle>
            <a:lvl1pPr>
              <a:defRPr sz="1100">
                <a:solidFill>
                  <a:srgbClr val="FFFFFF"/>
                </a:solidFill>
                <a:latin typeface="Arial"/>
                <a:ea typeface="Arial"/>
                <a:cs typeface="Arial"/>
              </a:defRPr>
            </a:lvl1pPr>
          </a:lstStyle>
          <a:p>
            <a:pPr algn="ctr"/>
            <a:fld id="{F7021451-1387-4CA6-816F-3879F97B5CBC}" type="slidenum">
              <a:rPr b="1"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Section pill"/>
          <p:cNvSpPr txBox="1"/>
          <p:nvPr/>
        </p:nvSpPr>
        <p:spPr>
          <a:xfrm>
            <a:off x="548640" y="384048"/>
            <a:ext cx="1348740" cy="292608"/>
          </a:xfrm>
          <a:prstGeom prst="roundRect">
            <a:avLst>
              <a:gd name="adj" fmla="val 25000"/>
            </a:avLst>
          </a:prstGeom>
          <a:solidFill>
            <a:schemeClr val="accent1"/>
          </a:solidFill>
          <a:ln/>
        </p:spPr>
        <p:txBody>
          <a:bodyPr wrap="square" lIns="0" tIns="0" rIns="0" bIns="0" rtlCol="0" anchor="ctr"/>
          <a:lstStyle/>
          <a:p>
            <a:pPr algn="ctr" indent="0" marL="0">
              <a:buNone/>
            </a:pPr>
            <a:r>
              <a:rPr lang="en-US" sz="1000" b="1" spc="150" kern="0" dirty="0">
                <a:solidFill>
                  <a:srgbClr val="FFFFFF"/>
                </a:solidFill>
                <a:latin typeface="Arial" pitchFamily="34" charset="0"/>
                <a:ea typeface="Arial" pitchFamily="34" charset="-122"/>
                <a:cs typeface="Arial" pitchFamily="34" charset="-120"/>
              </a:rPr>
              <a:t>QUICK CHECK</a:t>
            </a:r>
            <a:endParaRPr lang="en-US" sz="1000" dirty="0"/>
          </a:p>
        </p:txBody>
      </p:sp>
      <p:sp>
        <p:nvSpPr>
          <p:cNvPr id="3" name="Text 0"/>
          <p:cNvSpPr/>
          <p:nvPr>
            <p:ph idx="101" type="title" hasCustomPrompt="1"/>
          </p:nvPr>
        </p:nvSpPr>
        <p:spPr>
          <a:xfrm>
            <a:off x="548640" y="749808"/>
            <a:ext cx="11094415" cy="640080"/>
          </a:xfrm>
          <a:prstGeom prst="rect">
            <a:avLst/>
          </a:prstGeom>
          <a:noFill/>
          <a:ln/>
        </p:spPr>
        <p:txBody>
          <a:bodyPr wrap="square" lIns="0" tIns="0" rIns="0" bIns="0" rtlCol="0" anchor="ctr"/>
          <a:lstStyle/>
          <a:p>
            <a:pPr algn="l" indent="0" marL="0">
              <a:buNone/>
            </a:pPr>
            <a:r>
              <a:rPr lang="en-US" sz="3000" b="1" dirty="0">
                <a:solidFill>
                  <a:schemeClr val="tx1"/>
                </a:solidFill>
                <a:latin typeface="Arial" pitchFamily="34" charset="0"/>
                <a:ea typeface="Arial" pitchFamily="34" charset="-122"/>
                <a:cs typeface="Arial" pitchFamily="34" charset="-120"/>
              </a:rPr>
              <a:t>Your </a:t>
            </a:r>
            <a:pPr algn="l" indent="0" marL="0">
              <a:buNone/>
            </a:pPr>
            <a:r>
              <a:rPr lang="en-US" sz="3000" b="1" dirty="0">
                <a:solidFill>
                  <a:schemeClr val="accent2"/>
                </a:solidFill>
                <a:latin typeface="Arial" pitchFamily="34" charset="0"/>
                <a:ea typeface="Arial" pitchFamily="34" charset="-122"/>
                <a:cs typeface="Arial" pitchFamily="34" charset="-120"/>
              </a:rPr>
              <a:t>requirements</a:t>
            </a:r>
            <a:endParaRPr lang="en-US" sz="3000" dirty="0"/>
          </a:p>
        </p:txBody>
      </p:sp>
      <p:sp>
        <p:nvSpPr>
          <p:cNvPr id="4" name="Text 0"/>
          <p:cNvSpPr/>
          <p:nvPr>
            <p:ph idx="102" type="body" hasCustomPrompt="1"/>
          </p:nvPr>
        </p:nvSpPr>
        <p:spPr>
          <a:xfrm>
            <a:off x="548640" y="1389888"/>
            <a:ext cx="11094415" cy="457200"/>
          </a:xfrm>
          <a:prstGeom prst="rect">
            <a:avLst/>
          </a:prstGeom>
          <a:noFill/>
          <a:ln/>
        </p:spPr>
        <p:txBody>
          <a:bodyPr wrap="square" lIns="0" tIns="0" rIns="0" bIns="0" rtlCol="0" anchor="t"/>
          <a:lstStyle/>
          <a:p>
            <a:pPr algn="l" indent="0" marL="0">
              <a:buNone/>
            </a:pPr>
            <a:r>
              <a:rPr lang="en-US" sz="1500" dirty="0">
                <a:solidFill>
                  <a:srgbClr val="4C5562"/>
                </a:solidFill>
                <a:latin typeface="Calibri" pitchFamily="34" charset="0"/>
                <a:ea typeface="Calibri" pitchFamily="34" charset="-122"/>
                <a:cs typeface="Calibri" pitchFamily="34" charset="-120"/>
              </a:rPr>
              <a:t>Let's tailor the discussion to your organization.</a:t>
            </a:r>
            <a:endParaRPr lang="en-US" sz="1500" dirty="0"/>
          </a:p>
        </p:txBody>
      </p:sp>
      <p:sp>
        <p:nvSpPr>
          <p:cNvPr id="5" name="Current environment card"/>
          <p:cNvSpPr/>
          <p:nvPr/>
        </p:nvSpPr>
        <p:spPr>
          <a:xfrm>
            <a:off x="548640" y="2148840"/>
            <a:ext cx="3515258" cy="3566160"/>
          </a:xfrm>
          <a:prstGeom prst="roundRect">
            <a:avLst>
              <a:gd name="adj" fmla="val 3121"/>
            </a:avLst>
          </a:prstGeom>
          <a:solidFill>
            <a:srgbClr val="FFFFFF"/>
          </a:solidFill>
          <a:ln w="9525">
            <a:solidFill>
              <a:srgbClr val="E4E8EF"/>
            </a:solidFill>
            <a:prstDash val="solid"/>
          </a:ln>
          <a:effectLst>
            <a:outerShdw sx="100000" sy="100000" kx="0" ky="0" algn="bl" rotWithShape="0" blurRad="127000" dist="38100" dir="5400000">
              <a:srgbClr val="10203C">
                <a:alpha val="14000"/>
              </a:srgbClr>
            </a:outerShdw>
          </a:effectLst>
        </p:spPr>
      </p:sp>
      <p:sp>
        <p:nvSpPr>
          <p:cNvPr id="6" name="Current environment heading"/>
          <p:cNvSpPr txBox="1"/>
          <p:nvPr/>
        </p:nvSpPr>
        <p:spPr>
          <a:xfrm>
            <a:off x="822960" y="2377440"/>
            <a:ext cx="2966618" cy="320040"/>
          </a:xfrm>
          <a:prstGeom prst="rect">
            <a:avLst/>
          </a:prstGeom>
          <a:noFill/>
          <a:ln/>
        </p:spPr>
        <p:txBody>
          <a:bodyPr wrap="square" lIns="0" tIns="0" rIns="0" bIns="0" rtlCol="0" anchor="ctr"/>
          <a:lstStyle/>
          <a:p>
            <a:pPr indent="0" marL="0">
              <a:buNone/>
            </a:pPr>
            <a:r>
              <a:rPr lang="en-US" sz="1200" b="1" spc="150" kern="0" dirty="0">
                <a:solidFill>
                  <a:schemeClr val="accent1"/>
                </a:solidFill>
                <a:latin typeface="Arial" pitchFamily="34" charset="0"/>
                <a:ea typeface="Arial" pitchFamily="34" charset="-122"/>
                <a:cs typeface="Arial" pitchFamily="34" charset="-120"/>
              </a:rPr>
              <a:t>CURRENT ENVIRONMENT</a:t>
            </a:r>
            <a:endParaRPr lang="en-US" sz="1200" dirty="0"/>
          </a:p>
        </p:txBody>
      </p:sp>
      <p:sp>
        <p:nvSpPr>
          <p:cNvPr id="7" name="Current environment questions"/>
          <p:cNvSpPr txBox="1"/>
          <p:nvPr/>
        </p:nvSpPr>
        <p:spPr>
          <a:xfrm>
            <a:off x="822960" y="2834640"/>
            <a:ext cx="3012338" cy="2651760"/>
          </a:xfrm>
          <a:prstGeom prst="rect">
            <a:avLst/>
          </a:prstGeom>
          <a:noFill/>
          <a:ln/>
        </p:spPr>
        <p:txBody>
          <a:bodyPr wrap="square" lIns="0" tIns="0" rIns="0" bIns="0" rtlCol="0" anchor="t"/>
          <a:lstStyle/>
          <a:p>
            <a:pPr marL="203200" indent="-203200">
              <a:spcAft>
                <a:spcPts val="600"/>
              </a:spcAft>
              <a:buSzPct val="100000"/>
              <a:buChar char="•"/>
            </a:pPr>
            <a:r>
              <a:rPr lang="en-US" sz="1500" dirty="0">
                <a:solidFill>
                  <a:schemeClr val="tx2"/>
                </a:solidFill>
                <a:latin typeface="Calibri" pitchFamily="34" charset="0"/>
                <a:ea typeface="Calibri" pitchFamily="34" charset="-122"/>
                <a:cs typeface="Calibri" pitchFamily="34" charset="-120"/>
              </a:rPr>
              <a:t>Are you using an LMS today? Which one?</a:t>
            </a:r>
            <a:endParaRPr lang="en-US" sz="1500" dirty="0"/>
          </a:p>
          <a:p>
            <a:pPr marL="203200" indent="-203200">
              <a:spcAft>
                <a:spcPts val="600"/>
              </a:spcAft>
              <a:buSzPct val="100000"/>
              <a:buChar char="•"/>
            </a:pPr>
            <a:r>
              <a:rPr lang="en-US" sz="1500" dirty="0">
                <a:solidFill>
                  <a:schemeClr val="tx2"/>
                </a:solidFill>
                <a:latin typeface="Calibri" pitchFamily="34" charset="0"/>
                <a:ea typeface="Calibri" pitchFamily="34" charset="-122"/>
                <a:cs typeface="Calibri" pitchFamily="34" charset="-120"/>
              </a:rPr>
              <a:t>Is this a replacement, an improvement or a first-time implementation?</a:t>
            </a:r>
            <a:endParaRPr lang="en-US" sz="1500" dirty="0"/>
          </a:p>
        </p:txBody>
      </p:sp>
      <p:sp>
        <p:nvSpPr>
          <p:cNvPr id="8" name="Key priorities card"/>
          <p:cNvSpPr/>
          <p:nvPr/>
        </p:nvSpPr>
        <p:spPr>
          <a:xfrm>
            <a:off x="4338218" y="2148840"/>
            <a:ext cx="3515258" cy="3566160"/>
          </a:xfrm>
          <a:prstGeom prst="roundRect">
            <a:avLst>
              <a:gd name="adj" fmla="val 3121"/>
            </a:avLst>
          </a:prstGeom>
          <a:solidFill>
            <a:srgbClr val="FFFFFF"/>
          </a:solidFill>
          <a:ln w="9525">
            <a:solidFill>
              <a:srgbClr val="E4E8EF"/>
            </a:solidFill>
            <a:prstDash val="solid"/>
          </a:ln>
          <a:effectLst>
            <a:outerShdw sx="100000" sy="100000" kx="0" ky="0" algn="bl" rotWithShape="0" blurRad="127000" dist="38100" dir="5400000">
              <a:srgbClr val="10203C">
                <a:alpha val="14000"/>
              </a:srgbClr>
            </a:outerShdw>
          </a:effectLst>
        </p:spPr>
      </p:sp>
      <p:sp>
        <p:nvSpPr>
          <p:cNvPr id="9" name="Key priorities heading"/>
          <p:cNvSpPr txBox="1"/>
          <p:nvPr/>
        </p:nvSpPr>
        <p:spPr>
          <a:xfrm>
            <a:off x="4612538" y="2377440"/>
            <a:ext cx="2966618" cy="320040"/>
          </a:xfrm>
          <a:prstGeom prst="rect">
            <a:avLst/>
          </a:prstGeom>
          <a:noFill/>
          <a:ln/>
        </p:spPr>
        <p:txBody>
          <a:bodyPr wrap="square" lIns="0" tIns="0" rIns="0" bIns="0" rtlCol="0" anchor="ctr"/>
          <a:lstStyle/>
          <a:p>
            <a:pPr indent="0" marL="0">
              <a:buNone/>
            </a:pPr>
            <a:r>
              <a:rPr lang="en-US" sz="1200" b="1" spc="150" kern="0" dirty="0">
                <a:solidFill>
                  <a:schemeClr val="accent2"/>
                </a:solidFill>
                <a:latin typeface="Arial" pitchFamily="34" charset="0"/>
                <a:ea typeface="Arial" pitchFamily="34" charset="-122"/>
                <a:cs typeface="Arial" pitchFamily="34" charset="-120"/>
              </a:rPr>
              <a:t>KEY PRIORITIES</a:t>
            </a:r>
            <a:endParaRPr lang="en-US" sz="1200" dirty="0"/>
          </a:p>
        </p:txBody>
      </p:sp>
      <p:sp>
        <p:nvSpPr>
          <p:cNvPr id="10" name="Key priorities questions"/>
          <p:cNvSpPr txBox="1"/>
          <p:nvPr/>
        </p:nvSpPr>
        <p:spPr>
          <a:xfrm>
            <a:off x="4612538" y="2834640"/>
            <a:ext cx="3012338" cy="2651760"/>
          </a:xfrm>
          <a:prstGeom prst="rect">
            <a:avLst/>
          </a:prstGeom>
          <a:noFill/>
          <a:ln/>
        </p:spPr>
        <p:txBody>
          <a:bodyPr wrap="square" lIns="0" tIns="0" rIns="0" bIns="0" rtlCol="0" anchor="t"/>
          <a:lstStyle/>
          <a:p>
            <a:pPr marL="203200" indent="-203200">
              <a:spcAft>
                <a:spcPts val="600"/>
              </a:spcAft>
              <a:buSzPct val="100000"/>
              <a:buChar char="•"/>
            </a:pPr>
            <a:r>
              <a:rPr lang="en-US" sz="1500" dirty="0">
                <a:solidFill>
                  <a:schemeClr val="tx2"/>
                </a:solidFill>
                <a:latin typeface="Calibri" pitchFamily="34" charset="0"/>
                <a:ea typeface="Calibri" pitchFamily="34" charset="-122"/>
                <a:cs typeface="Calibri" pitchFamily="34" charset="-120"/>
              </a:rPr>
              <a:t>Which capabilities matter most?</a:t>
            </a:r>
            <a:endParaRPr lang="en-US" sz="1500" dirty="0"/>
          </a:p>
          <a:p>
            <a:pPr marL="203200" indent="-203200">
              <a:spcAft>
                <a:spcPts val="600"/>
              </a:spcAft>
              <a:buSzPct val="100000"/>
              <a:buChar char="•"/>
            </a:pPr>
            <a:r>
              <a:rPr lang="en-US" sz="1500" dirty="0">
                <a:solidFill>
                  <a:schemeClr val="tx2"/>
                </a:solidFill>
                <a:latin typeface="Calibri" pitchFamily="34" charset="0"/>
                <a:ea typeface="Calibri" pitchFamily="34" charset="-122"/>
                <a:cs typeface="Calibri" pitchFamily="34" charset="-120"/>
              </a:rPr>
              <a:t>Any workflows, reports, integrations or approvals to consider?</a:t>
            </a:r>
            <a:endParaRPr lang="en-US" sz="1500" dirty="0"/>
          </a:p>
          <a:p>
            <a:pPr marL="203200" indent="-203200">
              <a:spcAft>
                <a:spcPts val="600"/>
              </a:spcAft>
              <a:buSzPct val="100000"/>
              <a:buChar char="•"/>
            </a:pPr>
            <a:r>
              <a:rPr lang="en-US" sz="1500" dirty="0">
                <a:solidFill>
                  <a:schemeClr val="tx2"/>
                </a:solidFill>
                <a:latin typeface="Calibri" pitchFamily="34" charset="0"/>
                <a:ea typeface="Calibri" pitchFamily="34" charset="-122"/>
                <a:cs typeface="Calibri" pitchFamily="34" charset="-120"/>
              </a:rPr>
              <a:t>What challenges should the LMS address?</a:t>
            </a:r>
            <a:endParaRPr lang="en-US" sz="1500" dirty="0"/>
          </a:p>
        </p:txBody>
      </p:sp>
      <p:sp>
        <p:nvSpPr>
          <p:cNvPr id="11" name="Capture requirements card"/>
          <p:cNvSpPr/>
          <p:nvPr/>
        </p:nvSpPr>
        <p:spPr>
          <a:xfrm>
            <a:off x="8127797" y="2148840"/>
            <a:ext cx="3515258" cy="3566160"/>
          </a:xfrm>
          <a:prstGeom prst="roundRect">
            <a:avLst>
              <a:gd name="adj" fmla="val 3121"/>
            </a:avLst>
          </a:prstGeom>
          <a:solidFill>
            <a:srgbClr val="FFFFFF"/>
          </a:solidFill>
          <a:ln w="9525">
            <a:solidFill>
              <a:srgbClr val="E4E8EF"/>
            </a:solidFill>
            <a:prstDash val="solid"/>
          </a:ln>
          <a:effectLst>
            <a:outerShdw sx="100000" sy="100000" kx="0" ky="0" algn="bl" rotWithShape="0" blurRad="127000" dist="38100" dir="5400000">
              <a:srgbClr val="10203C">
                <a:alpha val="14000"/>
              </a:srgbClr>
            </a:outerShdw>
          </a:effectLst>
        </p:spPr>
      </p:sp>
      <p:sp>
        <p:nvSpPr>
          <p:cNvPr id="12" name="Capture heading"/>
          <p:cNvSpPr txBox="1"/>
          <p:nvPr/>
        </p:nvSpPr>
        <p:spPr>
          <a:xfrm>
            <a:off x="8402117" y="2377440"/>
            <a:ext cx="2966618" cy="320040"/>
          </a:xfrm>
          <a:prstGeom prst="rect">
            <a:avLst/>
          </a:prstGeom>
          <a:noFill/>
          <a:ln/>
        </p:spPr>
        <p:txBody>
          <a:bodyPr wrap="square" lIns="0" tIns="0" rIns="0" bIns="0" rtlCol="0" anchor="ctr"/>
          <a:lstStyle/>
          <a:p>
            <a:pPr indent="0" marL="0">
              <a:buNone/>
            </a:pPr>
            <a:r>
              <a:rPr lang="en-US" sz="1200" b="1" spc="150" kern="0" dirty="0">
                <a:solidFill>
                  <a:schemeClr val="accent4"/>
                </a:solidFill>
                <a:latin typeface="Arial" pitchFamily="34" charset="0"/>
                <a:ea typeface="Arial" pitchFamily="34" charset="-122"/>
                <a:cs typeface="Arial" pitchFamily="34" charset="-120"/>
              </a:rPr>
              <a:t>CAPTURE REQUIREMENTS</a:t>
            </a:r>
            <a:endParaRPr lang="en-US" sz="1200" dirty="0"/>
          </a:p>
        </p:txBody>
      </p:sp>
      <p:sp>
        <p:nvSpPr>
          <p:cNvPr id="13" name="Priority 1 label"/>
          <p:cNvSpPr txBox="1"/>
          <p:nvPr/>
        </p:nvSpPr>
        <p:spPr>
          <a:xfrm>
            <a:off x="8402117" y="2926080"/>
            <a:ext cx="1600200" cy="365760"/>
          </a:xfrm>
          <a:prstGeom prst="rect">
            <a:avLst/>
          </a:prstGeom>
          <a:noFill/>
          <a:ln/>
        </p:spPr>
        <p:txBody>
          <a:bodyPr wrap="square" lIns="0" tIns="0" rIns="0" bIns="0" rtlCol="0" anchor="b"/>
          <a:lstStyle/>
          <a:p>
            <a:pPr indent="0" marL="0">
              <a:buNone/>
            </a:pPr>
            <a:r>
              <a:rPr lang="en-US" sz="1400" b="1" dirty="0">
                <a:solidFill>
                  <a:schemeClr val="tx2"/>
                </a:solidFill>
                <a:latin typeface="Calibri" pitchFamily="34" charset="0"/>
                <a:ea typeface="Calibri" pitchFamily="34" charset="-122"/>
                <a:cs typeface="Calibri" pitchFamily="34" charset="-120"/>
              </a:rPr>
              <a:t>Priority 1</a:t>
            </a:r>
            <a:endParaRPr lang="en-US" sz="1400" dirty="0"/>
          </a:p>
        </p:txBody>
      </p:sp>
      <p:sp>
        <p:nvSpPr>
          <p:cNvPr id="14" name="Priority 1 line"/>
          <p:cNvSpPr/>
          <p:nvPr/>
        </p:nvSpPr>
        <p:spPr>
          <a:xfrm>
            <a:off x="10048037" y="3255264"/>
            <a:ext cx="1320698" cy="0"/>
          </a:xfrm>
          <a:prstGeom prst="line">
            <a:avLst/>
          </a:prstGeom>
          <a:noFill/>
          <a:ln w="12700">
            <a:solidFill>
              <a:srgbClr val="AEB6C3"/>
            </a:solidFill>
            <a:prstDash val="solid"/>
          </a:ln>
        </p:spPr>
      </p:sp>
      <p:sp>
        <p:nvSpPr>
          <p:cNvPr id="15" name="Priority 2 label"/>
          <p:cNvSpPr txBox="1"/>
          <p:nvPr/>
        </p:nvSpPr>
        <p:spPr>
          <a:xfrm>
            <a:off x="8402117" y="3547872"/>
            <a:ext cx="1600200" cy="365760"/>
          </a:xfrm>
          <a:prstGeom prst="rect">
            <a:avLst/>
          </a:prstGeom>
          <a:noFill/>
          <a:ln/>
        </p:spPr>
        <p:txBody>
          <a:bodyPr wrap="square" lIns="0" tIns="0" rIns="0" bIns="0" rtlCol="0" anchor="b"/>
          <a:lstStyle/>
          <a:p>
            <a:pPr indent="0" marL="0">
              <a:buNone/>
            </a:pPr>
            <a:r>
              <a:rPr lang="en-US" sz="1400" b="1" dirty="0">
                <a:solidFill>
                  <a:schemeClr val="tx2"/>
                </a:solidFill>
                <a:latin typeface="Calibri" pitchFamily="34" charset="0"/>
                <a:ea typeface="Calibri" pitchFamily="34" charset="-122"/>
                <a:cs typeface="Calibri" pitchFamily="34" charset="-120"/>
              </a:rPr>
              <a:t>Priority 2</a:t>
            </a:r>
            <a:endParaRPr lang="en-US" sz="1400" dirty="0"/>
          </a:p>
        </p:txBody>
      </p:sp>
      <p:sp>
        <p:nvSpPr>
          <p:cNvPr id="16" name="Priority 2 line"/>
          <p:cNvSpPr/>
          <p:nvPr/>
        </p:nvSpPr>
        <p:spPr>
          <a:xfrm>
            <a:off x="10048037" y="3877056"/>
            <a:ext cx="1320698" cy="0"/>
          </a:xfrm>
          <a:prstGeom prst="line">
            <a:avLst/>
          </a:prstGeom>
          <a:noFill/>
          <a:ln w="12700">
            <a:solidFill>
              <a:srgbClr val="AEB6C3"/>
            </a:solidFill>
            <a:prstDash val="solid"/>
          </a:ln>
        </p:spPr>
      </p:sp>
      <p:sp>
        <p:nvSpPr>
          <p:cNvPr id="17" name="Priority 3 label"/>
          <p:cNvSpPr txBox="1"/>
          <p:nvPr/>
        </p:nvSpPr>
        <p:spPr>
          <a:xfrm>
            <a:off x="8402117" y="4169664"/>
            <a:ext cx="1600200" cy="365760"/>
          </a:xfrm>
          <a:prstGeom prst="rect">
            <a:avLst/>
          </a:prstGeom>
          <a:noFill/>
          <a:ln/>
        </p:spPr>
        <p:txBody>
          <a:bodyPr wrap="square" lIns="0" tIns="0" rIns="0" bIns="0" rtlCol="0" anchor="b"/>
          <a:lstStyle/>
          <a:p>
            <a:pPr indent="0" marL="0">
              <a:buNone/>
            </a:pPr>
            <a:r>
              <a:rPr lang="en-US" sz="1400" b="1" dirty="0">
                <a:solidFill>
                  <a:schemeClr val="tx2"/>
                </a:solidFill>
                <a:latin typeface="Calibri" pitchFamily="34" charset="0"/>
                <a:ea typeface="Calibri" pitchFamily="34" charset="-122"/>
                <a:cs typeface="Calibri" pitchFamily="34" charset="-120"/>
              </a:rPr>
              <a:t>Priority 3</a:t>
            </a:r>
            <a:endParaRPr lang="en-US" sz="1400" dirty="0"/>
          </a:p>
        </p:txBody>
      </p:sp>
      <p:sp>
        <p:nvSpPr>
          <p:cNvPr id="18" name="Priority 3 line"/>
          <p:cNvSpPr/>
          <p:nvPr/>
        </p:nvSpPr>
        <p:spPr>
          <a:xfrm>
            <a:off x="10048037" y="4498848"/>
            <a:ext cx="1320698" cy="0"/>
          </a:xfrm>
          <a:prstGeom prst="line">
            <a:avLst/>
          </a:prstGeom>
          <a:noFill/>
          <a:ln w="12700">
            <a:solidFill>
              <a:srgbClr val="AEB6C3"/>
            </a:solidFill>
            <a:prstDash val="solid"/>
          </a:ln>
        </p:spPr>
      </p:sp>
      <p:sp>
        <p:nvSpPr>
          <p:cNvPr id="19" name="Follow-up / owner label"/>
          <p:cNvSpPr txBox="1"/>
          <p:nvPr/>
        </p:nvSpPr>
        <p:spPr>
          <a:xfrm>
            <a:off x="8402117" y="4791456"/>
            <a:ext cx="1600200" cy="365760"/>
          </a:xfrm>
          <a:prstGeom prst="rect">
            <a:avLst/>
          </a:prstGeom>
          <a:noFill/>
          <a:ln/>
        </p:spPr>
        <p:txBody>
          <a:bodyPr wrap="square" lIns="0" tIns="0" rIns="0" bIns="0" rtlCol="0" anchor="b"/>
          <a:lstStyle/>
          <a:p>
            <a:pPr indent="0" marL="0">
              <a:buNone/>
            </a:pPr>
            <a:r>
              <a:rPr lang="en-US" sz="1400" b="1" dirty="0">
                <a:solidFill>
                  <a:schemeClr val="tx2"/>
                </a:solidFill>
                <a:latin typeface="Calibri" pitchFamily="34" charset="0"/>
                <a:ea typeface="Calibri" pitchFamily="34" charset="-122"/>
                <a:cs typeface="Calibri" pitchFamily="34" charset="-120"/>
              </a:rPr>
              <a:t>Follow-up / owner</a:t>
            </a:r>
            <a:endParaRPr lang="en-US" sz="1400" dirty="0"/>
          </a:p>
        </p:txBody>
      </p:sp>
      <p:sp>
        <p:nvSpPr>
          <p:cNvPr id="20" name="Follow-up / owner line"/>
          <p:cNvSpPr/>
          <p:nvPr/>
        </p:nvSpPr>
        <p:spPr>
          <a:xfrm>
            <a:off x="10048037" y="5120640"/>
            <a:ext cx="1320698" cy="0"/>
          </a:xfrm>
          <a:prstGeom prst="line">
            <a:avLst/>
          </a:prstGeom>
          <a:noFill/>
          <a:ln w="12700">
            <a:solidFill>
              <a:srgbClr val="AEB6C3"/>
            </a:solidFill>
            <a:prstDash val="solid"/>
          </a:ln>
        </p:spPr>
      </p:sp>
      <p:sp>
        <p:nvSpPr>
          <p:cNvPr id="25" name="Slide Number Placeholder 0"/>
          <p:cNvSpPr>
            <a:spLocks noGrp="1"/>
          </p:cNvSpPr>
          <p:nvPr>
            <p:ph type="sldNum" sz="quarter" idx="4294967295"/>
          </p:nvPr>
        </p:nvSpPr>
        <p:spPr>
          <a:xfrm>
            <a:off x="11643055" y="6254496"/>
            <a:ext cx="502920" cy="329184"/>
          </a:xfrm>
          <a:prstGeom prst="rect">
            <a:avLst/>
          </a:prstGeom>
          <a:extLst>
            <a:ext uri="{C572A759-6A51-4108-AA02-DFA0A04FC94B}">
              <ma14:wrappingTextBoxFlag xmlns:ma14="http://schemas.microsoft.com/office/mac/drawingml/2011/main" val="0"/>
            </a:ext>
          </a:extLst>
        </p:spPr>
        <p:txBody>
          <a:bodyPr anchor="ctr"/>
          <a:lstStyle>
            <a:lvl1pPr>
              <a:defRPr sz="1100">
                <a:solidFill>
                  <a:srgbClr val="FFFFFF"/>
                </a:solidFill>
                <a:latin typeface="Arial"/>
                <a:ea typeface="Arial"/>
                <a:cs typeface="Arial"/>
              </a:defRPr>
            </a:lvl1pPr>
          </a:lstStyle>
          <a:p>
            <a:pPr algn="ctr"/>
            <a:fld id="{F7021451-1387-4CA6-816F-3879F97B5CBC}" type="slidenum">
              <a:rPr b="1"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Section pill"/>
          <p:cNvSpPr txBox="1"/>
          <p:nvPr/>
        </p:nvSpPr>
        <p:spPr>
          <a:xfrm>
            <a:off x="548640" y="384048"/>
            <a:ext cx="1156716" cy="292608"/>
          </a:xfrm>
          <a:prstGeom prst="roundRect">
            <a:avLst>
              <a:gd name="adj" fmla="val 25000"/>
            </a:avLst>
          </a:prstGeom>
          <a:solidFill>
            <a:schemeClr val="accent1"/>
          </a:solidFill>
          <a:ln/>
        </p:spPr>
        <p:txBody>
          <a:bodyPr wrap="square" lIns="0" tIns="0" rIns="0" bIns="0" rtlCol="0" anchor="ctr"/>
          <a:lstStyle/>
          <a:p>
            <a:pPr algn="ctr" indent="0" marL="0">
              <a:buNone/>
            </a:pPr>
            <a:r>
              <a:rPr lang="en-US" sz="1000" b="1" spc="150" kern="0" dirty="0">
                <a:solidFill>
                  <a:srgbClr val="FFFFFF"/>
                </a:solidFill>
                <a:latin typeface="Arial" pitchFamily="34" charset="0"/>
                <a:ea typeface="Arial" pitchFamily="34" charset="-122"/>
                <a:cs typeface="Arial" pitchFamily="34" charset="-120"/>
              </a:rPr>
              <a:t>ANALYTICS</a:t>
            </a:r>
            <a:endParaRPr lang="en-US" sz="1000" dirty="0"/>
          </a:p>
        </p:txBody>
      </p:sp>
      <p:sp>
        <p:nvSpPr>
          <p:cNvPr id="3" name="Text 0"/>
          <p:cNvSpPr/>
          <p:nvPr>
            <p:ph idx="101" type="title" hasCustomPrompt="1"/>
          </p:nvPr>
        </p:nvSpPr>
        <p:spPr>
          <a:xfrm>
            <a:off x="548640" y="749808"/>
            <a:ext cx="11094415" cy="640080"/>
          </a:xfrm>
          <a:prstGeom prst="rect">
            <a:avLst/>
          </a:prstGeom>
          <a:noFill/>
          <a:ln/>
        </p:spPr>
        <p:txBody>
          <a:bodyPr wrap="square" lIns="0" tIns="0" rIns="0" bIns="0" rtlCol="0" anchor="ctr"/>
          <a:lstStyle/>
          <a:p>
            <a:pPr algn="l" indent="0" marL="0">
              <a:buNone/>
            </a:pPr>
            <a:r>
              <a:rPr lang="en-US" sz="3000" b="1" dirty="0">
                <a:solidFill>
                  <a:schemeClr val="tx1"/>
                </a:solidFill>
                <a:latin typeface="Arial" pitchFamily="34" charset="0"/>
                <a:ea typeface="Arial" pitchFamily="34" charset="-122"/>
                <a:cs typeface="Arial" pitchFamily="34" charset="-120"/>
              </a:rPr>
              <a:t>System overview </a:t>
            </a:r>
            <a:pPr algn="l" indent="0" marL="0">
              <a:buNone/>
            </a:pPr>
            <a:r>
              <a:rPr lang="en-US" sz="3000" b="1" dirty="0">
                <a:solidFill>
                  <a:schemeClr val="accent2"/>
                </a:solidFill>
                <a:latin typeface="Arial" pitchFamily="34" charset="0"/>
                <a:ea typeface="Arial" pitchFamily="34" charset="-122"/>
                <a:cs typeface="Arial" pitchFamily="34" charset="-120"/>
              </a:rPr>
              <a:t>at a glance</a:t>
            </a:r>
            <a:endParaRPr lang="en-US" sz="3000" dirty="0"/>
          </a:p>
        </p:txBody>
      </p:sp>
      <p:sp>
        <p:nvSpPr>
          <p:cNvPr id="4" name="Text 0"/>
          <p:cNvSpPr/>
          <p:nvPr>
            <p:ph idx="102" type="body" hasCustomPrompt="1"/>
          </p:nvPr>
        </p:nvSpPr>
        <p:spPr>
          <a:xfrm>
            <a:off x="548640" y="1389888"/>
            <a:ext cx="11094415" cy="457200"/>
          </a:xfrm>
          <a:prstGeom prst="rect">
            <a:avLst/>
          </a:prstGeom>
          <a:noFill/>
          <a:ln/>
        </p:spPr>
        <p:txBody>
          <a:bodyPr wrap="square" lIns="0" tIns="0" rIns="0" bIns="0" rtlCol="0" anchor="t"/>
          <a:lstStyle/>
          <a:p>
            <a:pPr algn="l" indent="0" marL="0">
              <a:buNone/>
            </a:pPr>
            <a:r>
              <a:rPr lang="en-US" sz="1500" dirty="0">
                <a:solidFill>
                  <a:srgbClr val="4C5562"/>
                </a:solidFill>
                <a:latin typeface="Calibri" pitchFamily="34" charset="0"/>
                <a:ea typeface="Calibri" pitchFamily="34" charset="-122"/>
                <a:cs typeface="Calibri" pitchFamily="34" charset="-120"/>
              </a:rPr>
              <a:t>See how the LMS is being used right now — who is active, what is being launched and completed, and how that compares with the previous period.</a:t>
            </a:r>
            <a:endParaRPr lang="en-US" sz="1500" dirty="0"/>
          </a:p>
        </p:txBody>
      </p:sp>
      <p:sp>
        <p:nvSpPr>
          <p:cNvPr id="5" name="Screenshot frame"/>
          <p:cNvSpPr/>
          <p:nvPr/>
        </p:nvSpPr>
        <p:spPr>
          <a:xfrm>
            <a:off x="548640" y="2011680"/>
            <a:ext cx="8321040" cy="4129952"/>
          </a:xfrm>
          <a:prstGeom prst="roundRect">
            <a:avLst>
              <a:gd name="adj" fmla="val 2657"/>
            </a:avLst>
          </a:prstGeom>
          <a:solidFill>
            <a:srgbClr val="F7F8FA"/>
          </a:solidFill>
          <a:ln w="9525">
            <a:solidFill>
              <a:srgbClr val="E4E8EF"/>
            </a:solidFill>
            <a:prstDash val="solid"/>
          </a:ln>
          <a:effectLst>
            <a:outerShdw sx="100000" sy="100000" kx="0" ky="0" algn="bl" rotWithShape="0" blurRad="127000" dist="38100" dir="5400000">
              <a:srgbClr val="10203C">
                <a:alpha val="14000"/>
              </a:srgbClr>
            </a:outerShdw>
          </a:effectLst>
        </p:spPr>
      </p:sp>
      <p:pic>
        <p:nvPicPr>
          <p:cNvPr id="6" name="System overview screenshot" descr="Ziora System overview with in-use counts, share in use, and course usage and completions over time">    </p:cNvPr>
          <p:cNvPicPr>
            <a:picLocks noChangeAspect="1"/>
          </p:cNvPicPr>
          <p:nvPr/>
        </p:nvPicPr>
        <p:blipFill>
          <a:blip r:embed="rId1"/>
          <a:stretch>
            <a:fillRect/>
          </a:stretch>
        </p:blipFill>
        <p:spPr>
          <a:xfrm>
            <a:off x="640080" y="2103120"/>
            <a:ext cx="8138160" cy="3947072"/>
          </a:xfrm>
          <a:prstGeom prst="rect">
            <a:avLst/>
          </a:prstGeom>
        </p:spPr>
      </p:pic>
      <p:sp>
        <p:nvSpPr>
          <p:cNvPr id="7" name="In use now marker"/>
          <p:cNvSpPr/>
          <p:nvPr/>
        </p:nvSpPr>
        <p:spPr>
          <a:xfrm>
            <a:off x="9144000" y="2057400"/>
            <a:ext cx="54864" cy="849608"/>
          </a:xfrm>
          <a:prstGeom prst="rect">
            <a:avLst/>
          </a:prstGeom>
          <a:solidFill>
            <a:schemeClr val="accent1"/>
          </a:solidFill>
          <a:ln/>
        </p:spPr>
      </p:sp>
      <p:sp>
        <p:nvSpPr>
          <p:cNvPr id="8" name="In use now"/>
          <p:cNvSpPr txBox="1"/>
          <p:nvPr/>
        </p:nvSpPr>
        <p:spPr>
          <a:xfrm>
            <a:off x="9326880" y="2011680"/>
            <a:ext cx="2316175" cy="941048"/>
          </a:xfrm>
          <a:prstGeom prst="rect">
            <a:avLst/>
          </a:prstGeom>
          <a:noFill/>
          <a:ln/>
        </p:spPr>
        <p:txBody>
          <a:bodyPr wrap="square" lIns="0" tIns="0" rIns="0" bIns="0" rtlCol="0" anchor="t"/>
          <a:lstStyle/>
          <a:p>
            <a:pPr indent="0" marL="0">
              <a:spcAft>
                <a:spcPts val="300"/>
              </a:spcAft>
              <a:buNone/>
            </a:pPr>
            <a:r>
              <a:rPr lang="en-US" sz="1300" b="1" dirty="0">
                <a:solidFill>
                  <a:schemeClr val="tx1"/>
                </a:solidFill>
                <a:latin typeface="Arial" pitchFamily="34" charset="0"/>
                <a:ea typeface="Arial" pitchFamily="34" charset="-122"/>
                <a:cs typeface="Arial" pitchFamily="34" charset="-120"/>
              </a:rPr>
              <a:t>In use now</a:t>
            </a:r>
            <a:endParaRPr lang="en-US" sz="1300" dirty="0"/>
          </a:p>
          <a:p>
            <a:pPr indent="0" marL="0">
              <a:spcAft>
                <a:spcPts val="300"/>
              </a:spcAft>
              <a:buNone/>
            </a:pPr>
            <a:r>
              <a:rPr lang="en-US" sz="1100" dirty="0">
                <a:solidFill>
                  <a:srgbClr val="4C5562"/>
                </a:solidFill>
                <a:latin typeface="Calibri" pitchFamily="34" charset="0"/>
                <a:ea typeface="Calibri" pitchFamily="34" charset="-122"/>
                <a:cs typeface="Calibri" pitchFamily="34" charset="-120"/>
              </a:rPr>
              <a:t>Active users, divisions, jobs, courses, programs and completions, with change against the previous period.</a:t>
            </a:r>
            <a:endParaRPr lang="en-US" sz="1300" dirty="0"/>
          </a:p>
        </p:txBody>
      </p:sp>
      <p:sp>
        <p:nvSpPr>
          <p:cNvPr id="9" name="Share in use marker"/>
          <p:cNvSpPr/>
          <p:nvPr/>
        </p:nvSpPr>
        <p:spPr>
          <a:xfrm>
            <a:off x="9144000" y="3089888"/>
            <a:ext cx="54864" cy="849608"/>
          </a:xfrm>
          <a:prstGeom prst="rect">
            <a:avLst/>
          </a:prstGeom>
          <a:solidFill>
            <a:schemeClr val="accent3"/>
          </a:solidFill>
          <a:ln/>
        </p:spPr>
      </p:sp>
      <p:sp>
        <p:nvSpPr>
          <p:cNvPr id="10" name="Share in use"/>
          <p:cNvSpPr txBox="1"/>
          <p:nvPr/>
        </p:nvSpPr>
        <p:spPr>
          <a:xfrm>
            <a:off x="9326880" y="3044168"/>
            <a:ext cx="2316175" cy="941048"/>
          </a:xfrm>
          <a:prstGeom prst="rect">
            <a:avLst/>
          </a:prstGeom>
          <a:noFill/>
          <a:ln/>
        </p:spPr>
        <p:txBody>
          <a:bodyPr wrap="square" lIns="0" tIns="0" rIns="0" bIns="0" rtlCol="0" anchor="t"/>
          <a:lstStyle/>
          <a:p>
            <a:pPr indent="0" marL="0">
              <a:spcAft>
                <a:spcPts val="300"/>
              </a:spcAft>
              <a:buNone/>
            </a:pPr>
            <a:r>
              <a:rPr lang="en-US" sz="1300" b="1" dirty="0">
                <a:solidFill>
                  <a:schemeClr val="tx1"/>
                </a:solidFill>
                <a:latin typeface="Arial" pitchFamily="34" charset="0"/>
                <a:ea typeface="Arial" pitchFamily="34" charset="-122"/>
                <a:cs typeface="Arial" pitchFamily="34" charset="-120"/>
              </a:rPr>
              <a:t>Share in use</a:t>
            </a:r>
            <a:endParaRPr lang="en-US" sz="1300" dirty="0"/>
          </a:p>
          <a:p>
            <a:pPr indent="0" marL="0">
              <a:spcAft>
                <a:spcPts val="300"/>
              </a:spcAft>
              <a:buNone/>
            </a:pPr>
            <a:r>
              <a:rPr lang="en-US" sz="1100" dirty="0">
                <a:solidFill>
                  <a:srgbClr val="4C5562"/>
                </a:solidFill>
                <a:latin typeface="Calibri" pitchFamily="34" charset="0"/>
                <a:ea typeface="Calibri" pitchFamily="34" charset="-122"/>
                <a:cs typeface="Calibri" pitchFamily="34" charset="-120"/>
              </a:rPr>
              <a:t>The active share of each population on one scale.</a:t>
            </a:r>
            <a:endParaRPr lang="en-US" sz="1300" dirty="0"/>
          </a:p>
        </p:txBody>
      </p:sp>
      <p:sp>
        <p:nvSpPr>
          <p:cNvPr id="11" name="Course usage and completions marker"/>
          <p:cNvSpPr/>
          <p:nvPr/>
        </p:nvSpPr>
        <p:spPr>
          <a:xfrm>
            <a:off x="9144000" y="4122376"/>
            <a:ext cx="54864" cy="849608"/>
          </a:xfrm>
          <a:prstGeom prst="rect">
            <a:avLst/>
          </a:prstGeom>
          <a:solidFill>
            <a:schemeClr val="accent2"/>
          </a:solidFill>
          <a:ln/>
        </p:spPr>
      </p:sp>
      <p:sp>
        <p:nvSpPr>
          <p:cNvPr id="12" name="Course usage and completions"/>
          <p:cNvSpPr txBox="1"/>
          <p:nvPr/>
        </p:nvSpPr>
        <p:spPr>
          <a:xfrm>
            <a:off x="9326880" y="4076656"/>
            <a:ext cx="2316175" cy="941048"/>
          </a:xfrm>
          <a:prstGeom prst="rect">
            <a:avLst/>
          </a:prstGeom>
          <a:noFill/>
          <a:ln/>
        </p:spPr>
        <p:txBody>
          <a:bodyPr wrap="square" lIns="0" tIns="0" rIns="0" bIns="0" rtlCol="0" anchor="t"/>
          <a:lstStyle/>
          <a:p>
            <a:pPr indent="0" marL="0">
              <a:spcAft>
                <a:spcPts val="300"/>
              </a:spcAft>
              <a:buNone/>
            </a:pPr>
            <a:r>
              <a:rPr lang="en-US" sz="1300" b="1" dirty="0">
                <a:solidFill>
                  <a:schemeClr val="tx1"/>
                </a:solidFill>
                <a:latin typeface="Arial" pitchFamily="34" charset="0"/>
                <a:ea typeface="Arial" pitchFamily="34" charset="-122"/>
                <a:cs typeface="Arial" pitchFamily="34" charset="-120"/>
              </a:rPr>
              <a:t>Course usage and completions</a:t>
            </a:r>
            <a:endParaRPr lang="en-US" sz="1300" dirty="0"/>
          </a:p>
          <a:p>
            <a:pPr indent="0" marL="0">
              <a:spcAft>
                <a:spcPts val="300"/>
              </a:spcAft>
              <a:buNone/>
            </a:pPr>
            <a:r>
              <a:rPr lang="en-US" sz="1100" dirty="0">
                <a:solidFill>
                  <a:srgbClr val="4C5562"/>
                </a:solidFill>
                <a:latin typeface="Calibri" pitchFamily="34" charset="0"/>
                <a:ea typeface="Calibri" pitchFamily="34" charset="-122"/>
                <a:cs typeface="Calibri" pitchFamily="34" charset="-120"/>
              </a:rPr>
              <a:t>Daily learners, launches and completions, with the completion rate.</a:t>
            </a:r>
            <a:endParaRPr lang="en-US" sz="1300" dirty="0"/>
          </a:p>
        </p:txBody>
      </p:sp>
      <p:sp>
        <p:nvSpPr>
          <p:cNvPr id="13" name="Most-launched courses marker"/>
          <p:cNvSpPr/>
          <p:nvPr/>
        </p:nvSpPr>
        <p:spPr>
          <a:xfrm>
            <a:off x="9144000" y="5154864"/>
            <a:ext cx="54864" cy="849608"/>
          </a:xfrm>
          <a:prstGeom prst="rect">
            <a:avLst/>
          </a:prstGeom>
          <a:solidFill>
            <a:schemeClr val="accent4"/>
          </a:solidFill>
          <a:ln/>
        </p:spPr>
      </p:sp>
      <p:sp>
        <p:nvSpPr>
          <p:cNvPr id="14" name="Most-launched courses"/>
          <p:cNvSpPr txBox="1"/>
          <p:nvPr/>
        </p:nvSpPr>
        <p:spPr>
          <a:xfrm>
            <a:off x="9326880" y="5109144"/>
            <a:ext cx="2316175" cy="941048"/>
          </a:xfrm>
          <a:prstGeom prst="rect">
            <a:avLst/>
          </a:prstGeom>
          <a:noFill/>
          <a:ln/>
        </p:spPr>
        <p:txBody>
          <a:bodyPr wrap="square" lIns="0" tIns="0" rIns="0" bIns="0" rtlCol="0" anchor="t"/>
          <a:lstStyle/>
          <a:p>
            <a:pPr indent="0" marL="0">
              <a:spcAft>
                <a:spcPts val="300"/>
              </a:spcAft>
              <a:buNone/>
            </a:pPr>
            <a:r>
              <a:rPr lang="en-US" sz="1300" b="1" dirty="0">
                <a:solidFill>
                  <a:schemeClr val="tx1"/>
                </a:solidFill>
                <a:latin typeface="Arial" pitchFamily="34" charset="0"/>
                <a:ea typeface="Arial" pitchFamily="34" charset="-122"/>
                <a:cs typeface="Arial" pitchFamily="34" charset="-120"/>
              </a:rPr>
              <a:t>Most-launched courses</a:t>
            </a:r>
            <a:endParaRPr lang="en-US" sz="1300" dirty="0"/>
          </a:p>
          <a:p>
            <a:pPr indent="0" marL="0">
              <a:spcAft>
                <a:spcPts val="300"/>
              </a:spcAft>
              <a:buNone/>
            </a:pPr>
            <a:r>
              <a:rPr lang="en-US" sz="1100" dirty="0">
                <a:solidFill>
                  <a:srgbClr val="4C5562"/>
                </a:solidFill>
                <a:latin typeface="Calibri" pitchFamily="34" charset="0"/>
                <a:ea typeface="Calibri" pitchFamily="34" charset="-122"/>
                <a:cs typeface="Calibri" pitchFamily="34" charset="-120"/>
              </a:rPr>
              <a:t>Top courses and their trend, with drill-down to the detail.</a:t>
            </a:r>
            <a:endParaRPr lang="en-US" sz="1300" dirty="0"/>
          </a:p>
        </p:txBody>
      </p:sp>
      <p:sp>
        <p:nvSpPr>
          <p:cNvPr id="25" name="Slide Number Placeholder 0"/>
          <p:cNvSpPr>
            <a:spLocks noGrp="1"/>
          </p:cNvSpPr>
          <p:nvPr>
            <p:ph type="sldNum" sz="quarter" idx="4294967295"/>
          </p:nvPr>
        </p:nvSpPr>
        <p:spPr>
          <a:xfrm>
            <a:off x="11643055" y="6254496"/>
            <a:ext cx="502920" cy="329184"/>
          </a:xfrm>
          <a:prstGeom prst="rect">
            <a:avLst/>
          </a:prstGeom>
          <a:extLst>
            <a:ext uri="{C572A759-6A51-4108-AA02-DFA0A04FC94B}">
              <ma14:wrappingTextBoxFlag xmlns:ma14="http://schemas.microsoft.com/office/mac/drawingml/2011/main" val="0"/>
            </a:ext>
          </a:extLst>
        </p:spPr>
        <p:txBody>
          <a:bodyPr anchor="ctr"/>
          <a:lstStyle>
            <a:lvl1pPr>
              <a:defRPr sz="1100">
                <a:solidFill>
                  <a:srgbClr val="FFFFFF"/>
                </a:solidFill>
                <a:latin typeface="Arial"/>
                <a:ea typeface="Arial"/>
                <a:cs typeface="Arial"/>
              </a:defRPr>
            </a:lvl1pPr>
          </a:lstStyle>
          <a:p>
            <a:pPr algn="ctr"/>
            <a:fld id="{F7021451-1387-4CA6-816F-3879F97B5CBC}" type="slidenum">
              <a:rPr b="1"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1"/>
          <p:cNvSpPr/>
          <p:nvPr>
            <p:ph idx="102" type="title" hasCustomPrompt="1"/>
          </p:nvPr>
        </p:nvSpPr>
        <p:spPr>
          <a:xfrm>
            <a:off x="548640" y="1554480"/>
            <a:ext cx="6766560" cy="1188720"/>
          </a:xfrm>
          <a:prstGeom prst="rect">
            <a:avLst/>
          </a:prstGeom>
          <a:noFill/>
          <a:ln/>
        </p:spPr>
        <p:txBody>
          <a:bodyPr wrap="square" lIns="0" tIns="0" rIns="0" bIns="0" rtlCol="0" anchor="t"/>
          <a:lstStyle/>
          <a:p>
            <a:pPr algn="l" indent="0" marL="0">
              <a:buNone/>
            </a:pPr>
            <a:r>
              <a:rPr lang="en-US" sz="3600" b="1" dirty="0">
                <a:solidFill>
                  <a:srgbClr val="FFFFFF"/>
                </a:solidFill>
                <a:latin typeface="Arial" pitchFamily="34" charset="0"/>
                <a:ea typeface="Arial" pitchFamily="34" charset="-122"/>
                <a:cs typeface="Arial" pitchFamily="34" charset="-120"/>
              </a:rPr>
              <a:t>See Ziora Learning with your team.</a:t>
            </a:r>
            <a:endParaRPr lang="en-US" sz="3600" dirty="0"/>
          </a:p>
        </p:txBody>
      </p:sp>
      <p:sp>
        <p:nvSpPr>
          <p:cNvPr id="3" name="Closing line"/>
          <p:cNvSpPr txBox="1"/>
          <p:nvPr/>
        </p:nvSpPr>
        <p:spPr>
          <a:xfrm>
            <a:off x="548640" y="2788920"/>
            <a:ext cx="6583680" cy="685800"/>
          </a:xfrm>
          <a:prstGeom prst="rect">
            <a:avLst/>
          </a:prstGeom>
          <a:noFill/>
          <a:ln/>
        </p:spPr>
        <p:txBody>
          <a:bodyPr wrap="square" lIns="0" tIns="0" rIns="0" bIns="0" rtlCol="0" anchor="t"/>
          <a:lstStyle/>
          <a:p>
            <a:pPr indent="0" marL="0">
              <a:buNone/>
            </a:pPr>
            <a:r>
              <a:rPr lang="en-US" sz="1700" b="1" dirty="0">
                <a:solidFill>
                  <a:srgbClr val="FFFFFF"/>
                </a:solidFill>
                <a:latin typeface="Calibri" pitchFamily="34" charset="0"/>
                <a:ea typeface="Calibri" pitchFamily="34" charset="-122"/>
                <a:cs typeface="Calibri" pitchFamily="34" charset="-120"/>
              </a:rPr>
              <a:t>Bring your courses, roles and compliance needs — we'll walk through them in the LMS.</a:t>
            </a:r>
            <a:endParaRPr lang="en-US" sz="1700" dirty="0"/>
          </a:p>
        </p:txBody>
      </p:sp>
      <p:sp>
        <p:nvSpPr>
          <p:cNvPr id="4" name="Closing quote"/>
          <p:cNvSpPr txBox="1"/>
          <p:nvPr/>
        </p:nvSpPr>
        <p:spPr>
          <a:xfrm>
            <a:off x="548640" y="3474720"/>
            <a:ext cx="6583680" cy="365760"/>
          </a:xfrm>
          <a:prstGeom prst="rect">
            <a:avLst/>
          </a:prstGeom>
          <a:noFill/>
          <a:ln/>
        </p:spPr>
        <p:txBody>
          <a:bodyPr wrap="square" lIns="0" tIns="0" rIns="0" bIns="0" rtlCol="0" anchor="ctr"/>
          <a:lstStyle/>
          <a:p>
            <a:pPr indent="0" marL="0">
              <a:buNone/>
            </a:pPr>
            <a:r>
              <a:rPr lang="en-US" sz="1400" dirty="0">
                <a:solidFill>
                  <a:srgbClr val="D5DBE3"/>
                </a:solidFill>
                <a:latin typeface="Calibri" pitchFamily="34" charset="0"/>
                <a:ea typeface="Calibri" pitchFamily="34" charset="-122"/>
                <a:cs typeface="Calibri" pitchFamily="34" charset="-120"/>
              </a:rPr>
              <a:t>Built by practitioners with 20+ years in enterprise learning.</a:t>
            </a:r>
            <a:endParaRPr lang="en-US" sz="1400" dirty="0"/>
          </a:p>
        </p:txBody>
      </p:sp>
      <p:sp>
        <p:nvSpPr>
          <p:cNvPr id="5" name="Contacts"/>
          <p:cNvSpPr txBox="1"/>
          <p:nvPr/>
        </p:nvSpPr>
        <p:spPr>
          <a:xfrm>
            <a:off x="548640" y="4023360"/>
            <a:ext cx="6766560" cy="365760"/>
          </a:xfrm>
          <a:prstGeom prst="rect">
            <a:avLst/>
          </a:prstGeom>
          <a:noFill/>
          <a:ln/>
        </p:spPr>
        <p:txBody>
          <a:bodyPr wrap="square" lIns="0" tIns="0" rIns="0" bIns="0" rtlCol="0" anchor="ctr"/>
          <a:lstStyle/>
          <a:p>
            <a:pPr indent="0" marL="0">
              <a:buNone/>
            </a:pPr>
            <a:r>
              <a:rPr lang="en-US" sz="1400" b="1" dirty="0">
                <a:solidFill>
                  <a:srgbClr val="FFFFFF"/>
                </a:solidFill>
                <a:latin typeface="Calibri" pitchFamily="34" charset="0"/>
                <a:ea typeface="Calibri" pitchFamily="34" charset="-122"/>
                <a:cs typeface="Calibri" pitchFamily="34" charset="-120"/>
              </a:rPr>
              <a:t>Request a demo  ·  Take the health check  ·  Sales@ziora.co  ·  ziora.co</a:t>
            </a:r>
            <a:endParaRPr lang="en-US" sz="1400" dirty="0"/>
          </a:p>
        </p:txBody>
      </p:sp>
      <p:sp>
        <p:nvSpPr>
          <p:cNvPr id="6" name="Request a Demo QR frame"/>
          <p:cNvSpPr/>
          <p:nvPr/>
        </p:nvSpPr>
        <p:spPr>
          <a:xfrm>
            <a:off x="548640" y="4617720"/>
            <a:ext cx="1143000" cy="1143000"/>
          </a:xfrm>
          <a:prstGeom prst="roundRect">
            <a:avLst>
              <a:gd name="adj" fmla="val 6400"/>
            </a:avLst>
          </a:prstGeom>
          <a:solidFill>
            <a:srgbClr val="FFFFFF"/>
          </a:solidFill>
          <a:ln/>
        </p:spPr>
      </p:sp>
      <p:pic>
        <p:nvPicPr>
          <p:cNvPr id="7" name="Request a Demo QR code" descr="QR code: Request a Demo">    </p:cNvPr>
          <p:cNvPicPr>
            <a:picLocks noChangeAspect="1"/>
          </p:cNvPicPr>
          <p:nvPr/>
        </p:nvPicPr>
        <p:blipFill>
          <a:blip r:embed="rId1"/>
          <a:stretch>
            <a:fillRect/>
          </a:stretch>
        </p:blipFill>
        <p:spPr>
          <a:xfrm>
            <a:off x="621792" y="4690872"/>
            <a:ext cx="996696" cy="996696"/>
          </a:xfrm>
          <a:prstGeom prst="rect">
            <a:avLst/>
          </a:prstGeom>
        </p:spPr>
      </p:pic>
      <p:sp>
        <p:nvSpPr>
          <p:cNvPr id="8" name="Request a Demo caption"/>
          <p:cNvSpPr txBox="1"/>
          <p:nvPr/>
        </p:nvSpPr>
        <p:spPr>
          <a:xfrm>
            <a:off x="411480" y="5815584"/>
            <a:ext cx="1417320" cy="274320"/>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Request a Demo</a:t>
            </a:r>
            <a:endParaRPr lang="en-US" sz="1100" dirty="0"/>
          </a:p>
        </p:txBody>
      </p:sp>
      <p:sp>
        <p:nvSpPr>
          <p:cNvPr id="9" name="Health Check QR frame"/>
          <p:cNvSpPr/>
          <p:nvPr/>
        </p:nvSpPr>
        <p:spPr>
          <a:xfrm>
            <a:off x="2011680" y="4617720"/>
            <a:ext cx="1143000" cy="1143000"/>
          </a:xfrm>
          <a:prstGeom prst="roundRect">
            <a:avLst>
              <a:gd name="adj" fmla="val 6400"/>
            </a:avLst>
          </a:prstGeom>
          <a:solidFill>
            <a:srgbClr val="FFFFFF"/>
          </a:solidFill>
          <a:ln/>
        </p:spPr>
      </p:sp>
      <p:pic>
        <p:nvPicPr>
          <p:cNvPr id="10" name="Health Check QR code" descr="QR code: Health Check">    </p:cNvPr>
          <p:cNvPicPr>
            <a:picLocks noChangeAspect="1"/>
          </p:cNvPicPr>
          <p:nvPr/>
        </p:nvPicPr>
        <p:blipFill>
          <a:blip r:embed="rId2"/>
          <a:stretch>
            <a:fillRect/>
          </a:stretch>
        </p:blipFill>
        <p:spPr>
          <a:xfrm>
            <a:off x="2084832" y="4690872"/>
            <a:ext cx="996696" cy="996696"/>
          </a:xfrm>
          <a:prstGeom prst="rect">
            <a:avLst/>
          </a:prstGeom>
        </p:spPr>
      </p:pic>
      <p:sp>
        <p:nvSpPr>
          <p:cNvPr id="11" name="Health Check caption"/>
          <p:cNvSpPr txBox="1"/>
          <p:nvPr/>
        </p:nvSpPr>
        <p:spPr>
          <a:xfrm>
            <a:off x="1874520" y="5815584"/>
            <a:ext cx="1417320" cy="274320"/>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Health Check</a:t>
            </a:r>
            <a:endParaRPr lang="en-US" sz="1100" dirty="0"/>
          </a:p>
        </p:txBody>
      </p:sp>
      <p:sp>
        <p:nvSpPr>
          <p:cNvPr id="12" name="LinkedIn QR frame"/>
          <p:cNvSpPr/>
          <p:nvPr/>
        </p:nvSpPr>
        <p:spPr>
          <a:xfrm>
            <a:off x="3474720" y="4617720"/>
            <a:ext cx="1143000" cy="1143000"/>
          </a:xfrm>
          <a:prstGeom prst="roundRect">
            <a:avLst>
              <a:gd name="adj" fmla="val 6400"/>
            </a:avLst>
          </a:prstGeom>
          <a:solidFill>
            <a:srgbClr val="FFFFFF"/>
          </a:solidFill>
          <a:ln/>
        </p:spPr>
      </p:sp>
      <p:pic>
        <p:nvPicPr>
          <p:cNvPr id="13" name="LinkedIn QR code" descr="QR code: LinkedIn">    </p:cNvPr>
          <p:cNvPicPr>
            <a:picLocks noChangeAspect="1"/>
          </p:cNvPicPr>
          <p:nvPr/>
        </p:nvPicPr>
        <p:blipFill>
          <a:blip r:embed="rId3"/>
          <a:stretch>
            <a:fillRect/>
          </a:stretch>
        </p:blipFill>
        <p:spPr>
          <a:xfrm>
            <a:off x="3547872" y="4690872"/>
            <a:ext cx="996696" cy="996696"/>
          </a:xfrm>
          <a:prstGeom prst="rect">
            <a:avLst/>
          </a:prstGeom>
        </p:spPr>
      </p:pic>
      <p:sp>
        <p:nvSpPr>
          <p:cNvPr id="14" name="LinkedIn caption"/>
          <p:cNvSpPr txBox="1"/>
          <p:nvPr/>
        </p:nvSpPr>
        <p:spPr>
          <a:xfrm>
            <a:off x="3337560" y="5815584"/>
            <a:ext cx="1417320" cy="274320"/>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LinkedIn</a:t>
            </a:r>
            <a:endParaRPr lang="en-US" sz="1100" dirty="0"/>
          </a:p>
        </p:txBody>
      </p:sp>
      <p:sp>
        <p:nvSpPr>
          <p:cNvPr id="15" name="Industries heading"/>
          <p:cNvSpPr txBox="1"/>
          <p:nvPr/>
        </p:nvSpPr>
        <p:spPr>
          <a:xfrm>
            <a:off x="8138160" y="1600200"/>
            <a:ext cx="3657600" cy="320040"/>
          </a:xfrm>
          <a:prstGeom prst="rect">
            <a:avLst/>
          </a:prstGeom>
          <a:noFill/>
          <a:ln/>
        </p:spPr>
        <p:txBody>
          <a:bodyPr wrap="square" lIns="0" tIns="0" rIns="0" bIns="0" rtlCol="0" anchor="ctr"/>
          <a:lstStyle/>
          <a:p>
            <a:pPr indent="0" marL="0">
              <a:buNone/>
            </a:pPr>
            <a:r>
              <a:rPr lang="en-US" sz="1100" b="1" spc="200" kern="0" dirty="0">
                <a:solidFill>
                  <a:srgbClr val="C8F04D"/>
                </a:solidFill>
                <a:latin typeface="Arial" pitchFamily="34" charset="0"/>
                <a:ea typeface="Arial" pitchFamily="34" charset="-122"/>
                <a:cs typeface="Arial" pitchFamily="34" charset="-120"/>
              </a:rPr>
              <a:t>BUILT FOR THESE INDUSTRIES</a:t>
            </a:r>
            <a:endParaRPr lang="en-US" sz="1100" dirty="0"/>
          </a:p>
        </p:txBody>
      </p:sp>
      <p:sp>
        <p:nvSpPr>
          <p:cNvPr id="16" name="Industries list"/>
          <p:cNvSpPr txBox="1"/>
          <p:nvPr/>
        </p:nvSpPr>
        <p:spPr>
          <a:xfrm>
            <a:off x="8138160" y="2011680"/>
            <a:ext cx="3749040" cy="3657600"/>
          </a:xfrm>
          <a:prstGeom prst="rect">
            <a:avLst/>
          </a:prstGeom>
          <a:noFill/>
          <a:ln/>
        </p:spPr>
        <p:txBody>
          <a:bodyPr wrap="square" lIns="0" tIns="0" rIns="0" bIns="0" rtlCol="0" anchor="t"/>
          <a:lstStyle/>
          <a:p>
            <a:pPr marL="177800" indent="-177800">
              <a:spcAft>
                <a:spcPts val="400"/>
              </a:spcAft>
              <a:buSzPct val="100000"/>
              <a:buChar char="•"/>
            </a:pPr>
            <a:r>
              <a:rPr lang="en-US" sz="1500" b="1" dirty="0">
                <a:solidFill>
                  <a:srgbClr val="FFFFFF"/>
                </a:solidFill>
                <a:latin typeface="Calibri" pitchFamily="34" charset="0"/>
                <a:ea typeface="Calibri" pitchFamily="34" charset="-122"/>
                <a:cs typeface="Calibri" pitchFamily="34" charset="-120"/>
              </a:rPr>
              <a:t>Healthcare</a:t>
            </a:r>
            <a:endParaRPr lang="en-US" sz="1500" dirty="0"/>
          </a:p>
          <a:p>
            <a:pPr marL="177800" indent="-177800">
              <a:spcAft>
                <a:spcPts val="400"/>
              </a:spcAft>
              <a:buSzPct val="100000"/>
              <a:buChar char="•"/>
            </a:pPr>
            <a:r>
              <a:rPr lang="en-US" sz="1500" b="1" dirty="0">
                <a:solidFill>
                  <a:srgbClr val="FFFFFF"/>
                </a:solidFill>
                <a:latin typeface="Calibri" pitchFamily="34" charset="0"/>
                <a:ea typeface="Calibri" pitchFamily="34" charset="-122"/>
                <a:cs typeface="Calibri" pitchFamily="34" charset="-120"/>
              </a:rPr>
              <a:t>Manufacturing</a:t>
            </a:r>
            <a:endParaRPr lang="en-US" sz="1500" dirty="0"/>
          </a:p>
          <a:p>
            <a:pPr marL="177800" indent="-177800">
              <a:spcAft>
                <a:spcPts val="400"/>
              </a:spcAft>
              <a:buSzPct val="100000"/>
              <a:buChar char="•"/>
            </a:pPr>
            <a:r>
              <a:rPr lang="en-US" sz="1500" b="1" dirty="0">
                <a:solidFill>
                  <a:srgbClr val="FFFFFF"/>
                </a:solidFill>
                <a:latin typeface="Calibri" pitchFamily="34" charset="0"/>
                <a:ea typeface="Calibri" pitchFamily="34" charset="-122"/>
                <a:cs typeface="Calibri" pitchFamily="34" charset="-120"/>
              </a:rPr>
              <a:t>Airlines</a:t>
            </a:r>
            <a:endParaRPr lang="en-US" sz="1500" dirty="0"/>
          </a:p>
          <a:p>
            <a:pPr marL="177800" indent="-177800">
              <a:spcAft>
                <a:spcPts val="400"/>
              </a:spcAft>
              <a:buSzPct val="100000"/>
              <a:buChar char="•"/>
            </a:pPr>
            <a:r>
              <a:rPr lang="en-US" sz="1500" b="1" dirty="0">
                <a:solidFill>
                  <a:srgbClr val="FFFFFF"/>
                </a:solidFill>
                <a:latin typeface="Calibri" pitchFamily="34" charset="0"/>
                <a:ea typeface="Calibri" pitchFamily="34" charset="-122"/>
                <a:cs typeface="Calibri" pitchFamily="34" charset="-120"/>
              </a:rPr>
              <a:t>Banking</a:t>
            </a:r>
            <a:endParaRPr lang="en-US" sz="1500" dirty="0"/>
          </a:p>
          <a:p>
            <a:pPr marL="177800" indent="-177800">
              <a:spcAft>
                <a:spcPts val="400"/>
              </a:spcAft>
              <a:buSzPct val="100000"/>
              <a:buChar char="•"/>
            </a:pPr>
            <a:r>
              <a:rPr lang="en-US" sz="1500" b="1" dirty="0">
                <a:solidFill>
                  <a:srgbClr val="FFFFFF"/>
                </a:solidFill>
                <a:latin typeface="Calibri" pitchFamily="34" charset="0"/>
                <a:ea typeface="Calibri" pitchFamily="34" charset="-122"/>
                <a:cs typeface="Calibri" pitchFamily="34" charset="-120"/>
              </a:rPr>
              <a:t>Retail</a:t>
            </a:r>
            <a:endParaRPr lang="en-US" sz="1500" dirty="0"/>
          </a:p>
          <a:p>
            <a:pPr marL="177800" indent="-177800">
              <a:spcAft>
                <a:spcPts val="400"/>
              </a:spcAft>
              <a:buSzPct val="100000"/>
              <a:buChar char="•"/>
            </a:pPr>
            <a:r>
              <a:rPr lang="en-US" sz="1500" b="1" dirty="0">
                <a:solidFill>
                  <a:srgbClr val="FFFFFF"/>
                </a:solidFill>
                <a:latin typeface="Calibri" pitchFamily="34" charset="0"/>
                <a:ea typeface="Calibri" pitchFamily="34" charset="-122"/>
                <a:cs typeface="Calibri" pitchFamily="34" charset="-120"/>
              </a:rPr>
              <a:t>Distribution</a:t>
            </a:r>
            <a:endParaRPr lang="en-US" sz="1500" dirty="0"/>
          </a:p>
          <a:p>
            <a:pPr marL="177800" indent="-177800">
              <a:spcAft>
                <a:spcPts val="400"/>
              </a:spcAft>
              <a:buSzPct val="100000"/>
              <a:buChar char="•"/>
            </a:pPr>
            <a:r>
              <a:rPr lang="en-US" sz="1500" b="1" dirty="0">
                <a:solidFill>
                  <a:srgbClr val="FFFFFF"/>
                </a:solidFill>
                <a:latin typeface="Calibri" pitchFamily="34" charset="0"/>
                <a:ea typeface="Calibri" pitchFamily="34" charset="-122"/>
                <a:cs typeface="Calibri" pitchFamily="34" charset="-120"/>
              </a:rPr>
              <a:t>Education</a:t>
            </a:r>
            <a:endParaRPr lang="en-US" sz="1500" dirty="0"/>
          </a:p>
          <a:p>
            <a:pPr marL="177800" indent="-177800">
              <a:spcAft>
                <a:spcPts val="400"/>
              </a:spcAft>
              <a:buSzPct val="100000"/>
              <a:buChar char="•"/>
            </a:pPr>
            <a:r>
              <a:rPr lang="en-US" sz="1500" b="1" dirty="0">
                <a:solidFill>
                  <a:srgbClr val="FFFFFF"/>
                </a:solidFill>
                <a:latin typeface="Calibri" pitchFamily="34" charset="0"/>
                <a:ea typeface="Calibri" pitchFamily="34" charset="-122"/>
                <a:cs typeface="Calibri" pitchFamily="34" charset="-120"/>
              </a:rPr>
              <a:t>Technology</a:t>
            </a:r>
            <a:endParaRPr lang="en-US" sz="1500" dirty="0"/>
          </a:p>
          <a:p>
            <a:pPr marL="177800" indent="-177800">
              <a:spcAft>
                <a:spcPts val="400"/>
              </a:spcAft>
              <a:buSzPct val="100000"/>
              <a:buChar char="•"/>
            </a:pPr>
            <a:r>
              <a:rPr lang="en-US" sz="1500" b="1" dirty="0">
                <a:solidFill>
                  <a:srgbClr val="FFFFFF"/>
                </a:solidFill>
                <a:latin typeface="Calibri" pitchFamily="34" charset="0"/>
                <a:ea typeface="Calibri" pitchFamily="34" charset="-122"/>
                <a:cs typeface="Calibri" pitchFamily="34" charset="-120"/>
              </a:rPr>
              <a:t>Consulting/Professional Services</a:t>
            </a:r>
            <a:endParaRPr lang="en-US" sz="1500" dirty="0"/>
          </a:p>
        </p:txBody>
      </p:sp>
      <p:sp>
        <p:nvSpPr>
          <p:cNvPr id="25" name="Slide Number Placeholder 0"/>
          <p:cNvSpPr>
            <a:spLocks noGrp="1"/>
          </p:cNvSpPr>
          <p:nvPr>
            <p:ph type="sldNum" sz="quarter" idx="4294967295"/>
          </p:nvPr>
        </p:nvSpPr>
        <p:spPr>
          <a:xfrm>
            <a:off x="11643055" y="6254496"/>
            <a:ext cx="502920" cy="329184"/>
          </a:xfrm>
          <a:prstGeom prst="rect">
            <a:avLst/>
          </a:prstGeom>
          <a:extLst>
            <a:ext uri="{C572A759-6A51-4108-AA02-DFA0A04FC94B}">
              <ma14:wrappingTextBoxFlag xmlns:ma14="http://schemas.microsoft.com/office/mac/drawingml/2011/main" val="0"/>
            </a:ext>
          </a:extLst>
        </p:spPr>
        <p:txBody>
          <a:bodyPr anchor="ctr"/>
          <a:lstStyle>
            <a:lvl1pPr>
              <a:defRPr sz="1100">
                <a:solidFill>
                  <a:srgbClr val="FFFFFF"/>
                </a:solidFill>
                <a:latin typeface="Arial"/>
                <a:ea typeface="Arial"/>
                <a:cs typeface="Arial"/>
              </a:defRPr>
            </a:lvl1pPr>
          </a:lstStyle>
          <a:p>
            <a:pPr algn="ctr"/>
            <a:fld id="{F7021451-1387-4CA6-816F-3879F97B5CBC}" type="slidenum">
              <a:rPr b="1" lang="en-US"/>
              <a:t>13</a:t>
            </a:fld>
            <a:endParaRPr lang="en-US"/>
          </a:p>
        </p:txBody>
      </p:sp>
    </p:spTree>
  </p:cSld>
  <p:clrMapOvr>
    <a:masterClrMapping/>
  </p:clrMapOvr>
</p:sld>
</file>

<file path=ppt/theme/theme1.xml><?xml version="1.0" encoding="utf-8"?>
<a:theme xmlns:a="http://schemas.openxmlformats.org/drawingml/2006/main" name="Ziora">
  <a:themeElements>
    <a:clrScheme name="Ziora">
      <a:dk1>
        <a:srgbClr val="10151C"/>
      </a:dk1>
      <a:lt1>
        <a:srgbClr val="FFFFFF"/>
      </a:lt1>
      <a:dk2>
        <a:srgbClr val="243040"/>
      </a:dk2>
      <a:lt2>
        <a:srgbClr val="F4F6F9"/>
      </a:lt2>
      <a:accent1>
        <a:srgbClr val="005BF7"/>
      </a:accent1>
      <a:accent2>
        <a:srgbClr val="E70006"/>
      </a:accent2>
      <a:accent3>
        <a:srgbClr val="6301F5"/>
      </a:accent3>
      <a:accent4>
        <a:srgbClr val="34A435"/>
      </a:accent4>
      <a:accent5>
        <a:srgbClr val="FAA902"/>
      </a:accent5>
      <a:accent6>
        <a:srgbClr val="157347"/>
      </a:accent6>
      <a:hlink>
        <a:srgbClr val="005BF7"/>
      </a:hlink>
      <a:folHlink>
        <a:srgbClr val="6301F5"/>
      </a:folHlink>
    </a:clrScheme>
    <a:fontScheme name="Ziora">
      <a:majorFont>
        <a:latin typeface="Arial"/>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13</Slides>
  <Notes>13</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13</vt:i4>
      </vt:variant>
    </vt:vector>
  </HeadingPairs>
  <TitlesOfParts>
    <vt:vector size="16"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vector>
  </TitlesOfParts>
  <Company>Ziora Solutions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Ziora LMS Overview</dc:title>
  <dc:subject>Ziora Learning Management System overview</dc:subject>
  <dc:creator>Ziora</dc:creator>
  <cp:lastModifiedBy>Ziora</cp:lastModifiedBy>
  <cp:revision>1</cp:revision>
  <dcterms:created xsi:type="dcterms:W3CDTF">2026-10-15T01:40:40Z</dcterms:created>
  <dcterms:modified xsi:type="dcterms:W3CDTF">2026-10-15T01:40:40Z</dcterms:modified>
</cp:coreProperties>
</file>