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" Target="slide3.xml"/><Relationship Id="rId3" Type="http://schemas.openxmlformats.org/officeDocument/2006/relationships/slide" Target="slide4.xml"/><Relationship Id="rId4" Type="http://schemas.openxmlformats.org/officeDocument/2006/relationships/slide" Target="slide4.xml"/><Relationship Id="rId5" Type="http://schemas.openxmlformats.org/officeDocument/2006/relationships/slide" Target="slide5.xml"/><Relationship Id="rId6" Type="http://schemas.openxmlformats.org/officeDocument/2006/relationships/slide" Target="slide5.xml"/><Relationship Id="rId7" Type="http://schemas.openxmlformats.org/officeDocument/2006/relationships/slide" Target="slide6.xml"/><Relationship Id="rId8" Type="http://schemas.openxmlformats.org/officeDocument/2006/relationships/slide" Target="slide6.xml"/><Relationship Id="rId9" Type="http://schemas.openxmlformats.org/officeDocument/2006/relationships/slide" Target="slide7.xml"/><Relationship Id="rId10" Type="http://schemas.openxmlformats.org/officeDocument/2006/relationships/slide" Target="slide7.xml"/><Relationship Id="rId11" Type="http://schemas.openxmlformats.org/officeDocument/2006/relationships/slide" Target="slide8.xml"/><Relationship Id="rId12" Type="http://schemas.openxmlformats.org/officeDocument/2006/relationships/slide" Target="slide8.xml"/><Relationship Id="rId13" Type="http://schemas.openxmlformats.org/officeDocument/2006/relationships/slide" Target="slide9.xml"/><Relationship Id="rId14" Type="http://schemas.openxmlformats.org/officeDocument/2006/relationships/slide" Target="slide9.xml"/><Relationship Id="rId15" Type="http://schemas.openxmlformats.org/officeDocument/2006/relationships/slide" Target="slide10.xml"/><Relationship Id="rId16" Type="http://schemas.openxmlformats.org/officeDocument/2006/relationships/slide" Target="slide10.xml"/><Relationship Id="rId17" Type="http://schemas.openxmlformats.org/officeDocument/2006/relationships/slide" Target="slide11.xml"/><Relationship Id="rId18" Type="http://schemas.openxmlformats.org/officeDocument/2006/relationships/slide" Target="slide11.xml"/><Relationship Id="rId19" Type="http://schemas.openxmlformats.org/officeDocument/2006/relationships/slide" Target="slide12.xml"/><Relationship Id="rId20" Type="http://schemas.openxmlformats.org/officeDocument/2006/relationships/slide" Target="slide12.xml"/><Relationship Id="rId21" Type="http://schemas.openxmlformats.org/officeDocument/2006/relationships/slide" Target="slide13.xml"/><Relationship Id="rId22" Type="http://schemas.openxmlformats.org/officeDocument/2006/relationships/slide" Target="slide13.xml"/><Relationship Id="rId23" Type="http://schemas.openxmlformats.org/officeDocument/2006/relationships/slideLayout" Target="../slideLayouts/slideLayout1.xml"/><Relationship Id="rId2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svg"/><Relationship Id="rId5" Type="http://schemas.openxmlformats.org/officeDocument/2006/relationships/image" Target="../media/image-14-5.png"/><Relationship Id="rId6" Type="http://schemas.openxmlformats.org/officeDocument/2006/relationships/image" Target="../media/image-14-6.svg"/><Relationship Id="rId7" Type="http://schemas.openxmlformats.org/officeDocument/2006/relationships/image" Target="../media/image-14-7.png"/><Relationship Id="rId8" Type="http://schemas.openxmlformats.org/officeDocument/2006/relationships/image" Target="../media/image-14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Ziora\Source\ZioraWebsiteNew\ziorawebsite\public\img\contact\pexels-vlada-karpovich-743384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80E">
              <a:alpha val="5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502920" y="438912"/>
            <a:ext cx="2035857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/>
        </p:spPr>
      </p:sp>
      <p:pic>
        <p:nvPicPr>
          <p:cNvPr id="5" name="Image 1" descr="C:\Ziora\Source\ZioraWebsiteNew\ziorawebsite\public\assets\ZioraLogo_withtransparentBackgroun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936" y="548640"/>
            <a:ext cx="1779825" cy="53035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02920" y="1874520"/>
            <a:ext cx="960120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PARTNER IN</a:t>
            </a:r>
            <a:endParaRPr lang="en-US" sz="4400" dirty="0"/>
          </a:p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WORKFORCE GROWTH</a:t>
            </a:r>
            <a:endParaRPr lang="en-US" sz="4400" dirty="0"/>
          </a:p>
        </p:txBody>
      </p:sp>
      <p:sp>
        <p:nvSpPr>
          <p:cNvPr id="7" name="Text 3"/>
          <p:cNvSpPr/>
          <p:nvPr/>
        </p:nvSpPr>
        <p:spPr>
          <a:xfrm>
            <a:off x="502920" y="39776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Helping organizations learn, grow, and succeed together</a:t>
            </a:r>
            <a:endParaRPr lang="en-US" sz="1800" dirty="0"/>
          </a:p>
        </p:txBody>
      </p:sp>
      <p:sp>
        <p:nvSpPr>
          <p:cNvPr id="8" name="Shape 4"/>
          <p:cNvSpPr/>
          <p:nvPr/>
        </p:nvSpPr>
        <p:spPr>
          <a:xfrm>
            <a:off x="502920" y="5806440"/>
            <a:ext cx="1463040" cy="3200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9" name="Text 5"/>
          <p:cNvSpPr/>
          <p:nvPr/>
        </p:nvSpPr>
        <p:spPr>
          <a:xfrm>
            <a:off x="2103120" y="562356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COMPANY PROFILE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11018520" y="6355080"/>
            <a:ext cx="1170432" cy="365760"/>
          </a:xfrm>
          <a:prstGeom prst="roundRect">
            <a:avLst>
              <a:gd name="adj" fmla="val 15000"/>
            </a:avLst>
          </a:prstGeom>
          <a:solidFill>
            <a:srgbClr val="005BF7"/>
          </a:solidFill>
          <a:ln/>
        </p:spPr>
      </p:sp>
      <p:sp>
        <p:nvSpPr>
          <p:cNvPr id="11" name="Text 7"/>
          <p:cNvSpPr/>
          <p:nvPr/>
        </p:nvSpPr>
        <p:spPr>
          <a:xfrm>
            <a:off x="11018520" y="6355080"/>
            <a:ext cx="11704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46808" y="987552"/>
            <a:ext cx="7498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5B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INDEX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2346808" y="1554480"/>
            <a:ext cx="109728" cy="109728"/>
          </a:xfrm>
          <a:prstGeom prst="ellipse">
            <a:avLst/>
          </a:prstGeom>
          <a:solidFill>
            <a:srgbClr val="005BF7"/>
          </a:solidFill>
          <a:ln/>
        </p:spPr>
      </p:sp>
      <p:sp>
        <p:nvSpPr>
          <p:cNvPr id="4" name="Text 2">
            <a:hlinkClick r:id="rId1" tooltip="" action="ppaction://hlinksldjump"/>
          </p:cNvPr>
          <p:cNvSpPr/>
          <p:nvPr/>
        </p:nvSpPr>
        <p:spPr>
          <a:xfrm>
            <a:off x="2621128" y="1444752"/>
            <a:ext cx="5852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u="sng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About Us</a:t>
            </a:r>
            <a:endParaRPr lang="en-US" sz="1400" dirty="0"/>
          </a:p>
        </p:txBody>
      </p:sp>
      <p:sp>
        <p:nvSpPr>
          <p:cNvPr id="5" name="Text 3">
            <a:hlinkClick r:id="rId2" tooltip="" action="ppaction://hlinksldjump"/>
          </p:cNvPr>
          <p:cNvSpPr/>
          <p:nvPr/>
        </p:nvSpPr>
        <p:spPr>
          <a:xfrm>
            <a:off x="8839048" y="1444752"/>
            <a:ext cx="822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u="sng" dirty="0">
                <a:solidFill>
                  <a:srgbClr val="3A425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03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2346808" y="1938528"/>
            <a:ext cx="109728" cy="109728"/>
          </a:xfrm>
          <a:prstGeom prst="ellipse">
            <a:avLst/>
          </a:prstGeom>
          <a:solidFill>
            <a:srgbClr val="005BF7"/>
          </a:solidFill>
          <a:ln/>
        </p:spPr>
      </p:sp>
      <p:sp>
        <p:nvSpPr>
          <p:cNvPr id="7" name="Text 5">
            <a:hlinkClick r:id="rId3" tooltip="" action="ppaction://hlinksldjump"/>
          </p:cNvPr>
          <p:cNvSpPr/>
          <p:nvPr/>
        </p:nvSpPr>
        <p:spPr>
          <a:xfrm>
            <a:off x="2621128" y="1828800"/>
            <a:ext cx="5852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u="sng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Mission &amp; Vision</a:t>
            </a:r>
            <a:endParaRPr lang="en-US" sz="1400" dirty="0"/>
          </a:p>
        </p:txBody>
      </p:sp>
      <p:sp>
        <p:nvSpPr>
          <p:cNvPr id="8" name="Text 6">
            <a:hlinkClick r:id="rId4" tooltip="" action="ppaction://hlinksldjump"/>
          </p:cNvPr>
          <p:cNvSpPr/>
          <p:nvPr/>
        </p:nvSpPr>
        <p:spPr>
          <a:xfrm>
            <a:off x="8839048" y="1828800"/>
            <a:ext cx="822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u="sng" dirty="0">
                <a:solidFill>
                  <a:srgbClr val="3A425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04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2346808" y="2322576"/>
            <a:ext cx="109728" cy="109728"/>
          </a:xfrm>
          <a:prstGeom prst="ellipse">
            <a:avLst/>
          </a:prstGeom>
          <a:solidFill>
            <a:srgbClr val="005BF7"/>
          </a:solidFill>
          <a:ln/>
        </p:spPr>
      </p:sp>
      <p:sp>
        <p:nvSpPr>
          <p:cNvPr id="10" name="Text 8">
            <a:hlinkClick r:id="rId5" tooltip="" action="ppaction://hlinksldjump"/>
          </p:cNvPr>
          <p:cNvSpPr/>
          <p:nvPr/>
        </p:nvSpPr>
        <p:spPr>
          <a:xfrm>
            <a:off x="2621128" y="2212848"/>
            <a:ext cx="5852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u="sng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Our Core Principles and Values</a:t>
            </a:r>
            <a:endParaRPr lang="en-US" sz="1400" dirty="0"/>
          </a:p>
        </p:txBody>
      </p:sp>
      <p:sp>
        <p:nvSpPr>
          <p:cNvPr id="11" name="Text 9">
            <a:hlinkClick r:id="rId6" tooltip="" action="ppaction://hlinksldjump"/>
          </p:cNvPr>
          <p:cNvSpPr/>
          <p:nvPr/>
        </p:nvSpPr>
        <p:spPr>
          <a:xfrm>
            <a:off x="8839048" y="2212848"/>
            <a:ext cx="822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u="sng" dirty="0">
                <a:solidFill>
                  <a:srgbClr val="3A425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05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2346808" y="2706624"/>
            <a:ext cx="109728" cy="109728"/>
          </a:xfrm>
          <a:prstGeom prst="ellipse">
            <a:avLst/>
          </a:prstGeom>
          <a:solidFill>
            <a:srgbClr val="005BF7"/>
          </a:solidFill>
          <a:ln/>
        </p:spPr>
      </p:sp>
      <p:sp>
        <p:nvSpPr>
          <p:cNvPr id="13" name="Text 11">
            <a:hlinkClick r:id="rId7" tooltip="" action="ppaction://hlinksldjump"/>
          </p:cNvPr>
          <p:cNvSpPr/>
          <p:nvPr/>
        </p:nvSpPr>
        <p:spPr>
          <a:xfrm>
            <a:off x="2621128" y="2596896"/>
            <a:ext cx="5852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u="sng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Journey of Milestones</a:t>
            </a:r>
            <a:endParaRPr lang="en-US" sz="1400" dirty="0"/>
          </a:p>
        </p:txBody>
      </p:sp>
      <p:sp>
        <p:nvSpPr>
          <p:cNvPr id="14" name="Text 12">
            <a:hlinkClick r:id="rId8" tooltip="" action="ppaction://hlinksldjump"/>
          </p:cNvPr>
          <p:cNvSpPr/>
          <p:nvPr/>
        </p:nvSpPr>
        <p:spPr>
          <a:xfrm>
            <a:off x="8839048" y="2596896"/>
            <a:ext cx="822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u="sng" dirty="0">
                <a:solidFill>
                  <a:srgbClr val="3A425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06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2346808" y="3090672"/>
            <a:ext cx="109728" cy="109728"/>
          </a:xfrm>
          <a:prstGeom prst="ellipse">
            <a:avLst/>
          </a:prstGeom>
          <a:solidFill>
            <a:srgbClr val="005BF7"/>
          </a:solidFill>
          <a:ln/>
        </p:spPr>
      </p:sp>
      <p:sp>
        <p:nvSpPr>
          <p:cNvPr id="16" name="Text 14">
            <a:hlinkClick r:id="rId9" tooltip="" action="ppaction://hlinksldjump"/>
          </p:cNvPr>
          <p:cNvSpPr/>
          <p:nvPr/>
        </p:nvSpPr>
        <p:spPr>
          <a:xfrm>
            <a:off x="2621128" y="2980944"/>
            <a:ext cx="5852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u="sng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9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Meet the Founder</a:t>
            </a:r>
            <a:endParaRPr lang="en-US" sz="1400" dirty="0"/>
          </a:p>
        </p:txBody>
      </p:sp>
      <p:sp>
        <p:nvSpPr>
          <p:cNvPr id="17" name="Text 15">
            <a:hlinkClick r:id="rId10" tooltip="" action="ppaction://hlinksldjump"/>
          </p:cNvPr>
          <p:cNvSpPr/>
          <p:nvPr/>
        </p:nvSpPr>
        <p:spPr>
          <a:xfrm>
            <a:off x="8839048" y="2980944"/>
            <a:ext cx="822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u="sng" dirty="0">
                <a:solidFill>
                  <a:srgbClr val="3A425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0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07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2346808" y="3474720"/>
            <a:ext cx="109728" cy="109728"/>
          </a:xfrm>
          <a:prstGeom prst="ellipse">
            <a:avLst/>
          </a:prstGeom>
          <a:solidFill>
            <a:srgbClr val="005BF7"/>
          </a:solidFill>
          <a:ln/>
        </p:spPr>
      </p:sp>
      <p:sp>
        <p:nvSpPr>
          <p:cNvPr id="19" name="Text 17">
            <a:hlinkClick r:id="rId11" tooltip="" action="ppaction://hlinksldjump"/>
          </p:cNvPr>
          <p:cNvSpPr/>
          <p:nvPr/>
        </p:nvSpPr>
        <p:spPr>
          <a:xfrm>
            <a:off x="2621128" y="3364992"/>
            <a:ext cx="5852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u="sng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Our Platform</a:t>
            </a:r>
            <a:endParaRPr lang="en-US" sz="1400" dirty="0"/>
          </a:p>
        </p:txBody>
      </p:sp>
      <p:sp>
        <p:nvSpPr>
          <p:cNvPr id="20" name="Text 18">
            <a:hlinkClick r:id="rId12" tooltip="" action="ppaction://hlinksldjump"/>
          </p:cNvPr>
          <p:cNvSpPr/>
          <p:nvPr/>
        </p:nvSpPr>
        <p:spPr>
          <a:xfrm>
            <a:off x="8839048" y="3364992"/>
            <a:ext cx="822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u="sng" dirty="0">
                <a:solidFill>
                  <a:srgbClr val="3A425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2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08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2346808" y="3858768"/>
            <a:ext cx="109728" cy="109728"/>
          </a:xfrm>
          <a:prstGeom prst="ellipse">
            <a:avLst/>
          </a:prstGeom>
          <a:solidFill>
            <a:srgbClr val="005BF7"/>
          </a:solidFill>
          <a:ln/>
        </p:spPr>
      </p:sp>
      <p:sp>
        <p:nvSpPr>
          <p:cNvPr id="22" name="Text 20">
            <a:hlinkClick r:id="rId13" tooltip="" action="ppaction://hlinksldjump"/>
          </p:cNvPr>
          <p:cNvSpPr/>
          <p:nvPr/>
        </p:nvSpPr>
        <p:spPr>
          <a:xfrm>
            <a:off x="2621128" y="3749040"/>
            <a:ext cx="5852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u="sng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3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Enterprise Learning</a:t>
            </a:r>
            <a:endParaRPr lang="en-US" sz="1400" dirty="0"/>
          </a:p>
        </p:txBody>
      </p:sp>
      <p:sp>
        <p:nvSpPr>
          <p:cNvPr id="23" name="Text 21">
            <a:hlinkClick r:id="rId14" tooltip="" action="ppaction://hlinksldjump"/>
          </p:cNvPr>
          <p:cNvSpPr/>
          <p:nvPr/>
        </p:nvSpPr>
        <p:spPr>
          <a:xfrm>
            <a:off x="8839048" y="3749040"/>
            <a:ext cx="822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u="sng" dirty="0">
                <a:solidFill>
                  <a:srgbClr val="3A425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4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09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2346808" y="4242816"/>
            <a:ext cx="109728" cy="109728"/>
          </a:xfrm>
          <a:prstGeom prst="ellipse">
            <a:avLst/>
          </a:prstGeom>
          <a:solidFill>
            <a:srgbClr val="005BF7"/>
          </a:solidFill>
          <a:ln/>
        </p:spPr>
      </p:sp>
      <p:sp>
        <p:nvSpPr>
          <p:cNvPr id="25" name="Text 23">
            <a:hlinkClick r:id="rId15" tooltip="" action="ppaction://hlinksldjump"/>
          </p:cNvPr>
          <p:cNvSpPr/>
          <p:nvPr/>
        </p:nvSpPr>
        <p:spPr>
          <a:xfrm>
            <a:off x="2621128" y="4133088"/>
            <a:ext cx="5852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u="sng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5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Performance</a:t>
            </a:r>
            <a:endParaRPr lang="en-US" sz="1400" dirty="0"/>
          </a:p>
        </p:txBody>
      </p:sp>
      <p:sp>
        <p:nvSpPr>
          <p:cNvPr id="26" name="Text 24">
            <a:hlinkClick r:id="rId16" tooltip="" action="ppaction://hlinksldjump"/>
          </p:cNvPr>
          <p:cNvSpPr/>
          <p:nvPr/>
        </p:nvSpPr>
        <p:spPr>
          <a:xfrm>
            <a:off x="8839048" y="4133088"/>
            <a:ext cx="822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u="sng" dirty="0">
                <a:solidFill>
                  <a:srgbClr val="3A425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6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2346808" y="4626864"/>
            <a:ext cx="109728" cy="109728"/>
          </a:xfrm>
          <a:prstGeom prst="ellipse">
            <a:avLst/>
          </a:prstGeom>
          <a:solidFill>
            <a:srgbClr val="005BF7"/>
          </a:solidFill>
          <a:ln/>
        </p:spPr>
      </p:sp>
      <p:sp>
        <p:nvSpPr>
          <p:cNvPr id="28" name="Text 26">
            <a:hlinkClick r:id="rId17" tooltip="" action="ppaction://hlinksldjump"/>
          </p:cNvPr>
          <p:cNvSpPr/>
          <p:nvPr/>
        </p:nvSpPr>
        <p:spPr>
          <a:xfrm>
            <a:off x="2621128" y="4517136"/>
            <a:ext cx="5852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u="sng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7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Hire to next role</a:t>
            </a:r>
            <a:endParaRPr lang="en-US" sz="1400" dirty="0"/>
          </a:p>
        </p:txBody>
      </p:sp>
      <p:sp>
        <p:nvSpPr>
          <p:cNvPr id="29" name="Text 27">
            <a:hlinkClick r:id="rId18" tooltip="" action="ppaction://hlinksldjump"/>
          </p:cNvPr>
          <p:cNvSpPr/>
          <p:nvPr/>
        </p:nvSpPr>
        <p:spPr>
          <a:xfrm>
            <a:off x="8839048" y="4517136"/>
            <a:ext cx="822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u="sng" dirty="0">
                <a:solidFill>
                  <a:srgbClr val="3A425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8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11</a:t>
            </a:r>
            <a:endParaRPr lang="en-US" sz="1400" dirty="0"/>
          </a:p>
        </p:txBody>
      </p:sp>
      <p:sp>
        <p:nvSpPr>
          <p:cNvPr id="30" name="Shape 28"/>
          <p:cNvSpPr/>
          <p:nvPr/>
        </p:nvSpPr>
        <p:spPr>
          <a:xfrm>
            <a:off x="2346808" y="5010912"/>
            <a:ext cx="109728" cy="109728"/>
          </a:xfrm>
          <a:prstGeom prst="ellipse">
            <a:avLst/>
          </a:prstGeom>
          <a:solidFill>
            <a:srgbClr val="005BF7"/>
          </a:solidFill>
          <a:ln/>
        </p:spPr>
      </p:sp>
      <p:sp>
        <p:nvSpPr>
          <p:cNvPr id="31" name="Text 29">
            <a:hlinkClick r:id="rId19" tooltip="" action="ppaction://hlinksldjump"/>
          </p:cNvPr>
          <p:cNvSpPr/>
          <p:nvPr/>
        </p:nvSpPr>
        <p:spPr>
          <a:xfrm>
            <a:off x="2621128" y="4901184"/>
            <a:ext cx="5852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u="sng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9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Why organizations choose Ziora</a:t>
            </a:r>
            <a:endParaRPr lang="en-US" sz="1400" dirty="0"/>
          </a:p>
        </p:txBody>
      </p:sp>
      <p:sp>
        <p:nvSpPr>
          <p:cNvPr id="32" name="Text 30">
            <a:hlinkClick r:id="rId20" tooltip="" action="ppaction://hlinksldjump"/>
          </p:cNvPr>
          <p:cNvSpPr/>
          <p:nvPr/>
        </p:nvSpPr>
        <p:spPr>
          <a:xfrm>
            <a:off x="8839048" y="4901184"/>
            <a:ext cx="822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u="sng" dirty="0">
                <a:solidFill>
                  <a:srgbClr val="3A425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0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12</a:t>
            </a:r>
            <a:endParaRPr lang="en-US" sz="1400" dirty="0"/>
          </a:p>
        </p:txBody>
      </p:sp>
      <p:sp>
        <p:nvSpPr>
          <p:cNvPr id="33" name="Shape 31"/>
          <p:cNvSpPr/>
          <p:nvPr/>
        </p:nvSpPr>
        <p:spPr>
          <a:xfrm>
            <a:off x="2346808" y="5394960"/>
            <a:ext cx="109728" cy="109728"/>
          </a:xfrm>
          <a:prstGeom prst="ellipse">
            <a:avLst/>
          </a:prstGeom>
          <a:solidFill>
            <a:srgbClr val="005BF7"/>
          </a:solidFill>
          <a:ln/>
        </p:spPr>
      </p:sp>
      <p:sp>
        <p:nvSpPr>
          <p:cNvPr id="34" name="Text 32">
            <a:hlinkClick r:id="rId21" tooltip="" action="ppaction://hlinksldjump"/>
          </p:cNvPr>
          <p:cNvSpPr/>
          <p:nvPr/>
        </p:nvSpPr>
        <p:spPr>
          <a:xfrm>
            <a:off x="2621128" y="5285232"/>
            <a:ext cx="5852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u="sng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Us vs Them</a:t>
            </a:r>
            <a:endParaRPr lang="en-US" sz="1400" dirty="0"/>
          </a:p>
        </p:txBody>
      </p:sp>
      <p:sp>
        <p:nvSpPr>
          <p:cNvPr id="35" name="Text 33">
            <a:hlinkClick r:id="rId22" tooltip="" action="ppaction://hlinksldjump"/>
          </p:cNvPr>
          <p:cNvSpPr/>
          <p:nvPr/>
        </p:nvSpPr>
        <p:spPr>
          <a:xfrm>
            <a:off x="8839048" y="5285232"/>
            <a:ext cx="822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u="sng" dirty="0">
                <a:solidFill>
                  <a:srgbClr val="3A425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2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13</a:t>
            </a:r>
            <a:endParaRPr lang="en-US" sz="1400" dirty="0"/>
          </a:p>
        </p:txBody>
      </p:sp>
      <p:sp>
        <p:nvSpPr>
          <p:cNvPr id="36" name="Shape 34"/>
          <p:cNvSpPr/>
          <p:nvPr/>
        </p:nvSpPr>
        <p:spPr>
          <a:xfrm>
            <a:off x="11018520" y="6355080"/>
            <a:ext cx="1170432" cy="365760"/>
          </a:xfrm>
          <a:prstGeom prst="roundRect">
            <a:avLst>
              <a:gd name="adj" fmla="val 15000"/>
            </a:avLst>
          </a:prstGeom>
          <a:solidFill>
            <a:srgbClr val="005BF7"/>
          </a:solidFill>
          <a:ln/>
        </p:spPr>
      </p:sp>
      <p:sp>
        <p:nvSpPr>
          <p:cNvPr id="37" name="Text 35"/>
          <p:cNvSpPr/>
          <p:nvPr/>
        </p:nvSpPr>
        <p:spPr>
          <a:xfrm>
            <a:off x="11018520" y="6355080"/>
            <a:ext cx="11704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Ziora\Source\ZioraWebsiteNew\ziorawebsite\public\img\about us\about-story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1783080"/>
            <a:ext cx="12191695" cy="507492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" name="Shape 1"/>
          <p:cNvSpPr/>
          <p:nvPr/>
        </p:nvSpPr>
        <p:spPr>
          <a:xfrm>
            <a:off x="0" y="1234440"/>
            <a:ext cx="12191695" cy="548640"/>
          </a:xfrm>
          <a:prstGeom prst="rect">
            <a:avLst/>
          </a:prstGeom>
          <a:solidFill>
            <a:srgbClr val="000000">
              <a:alpha val="65000"/>
            </a:srgbClr>
          </a:solidFill>
          <a:ln/>
        </p:spPr>
      </p:sp>
      <p:sp>
        <p:nvSpPr>
          <p:cNvPr id="5" name="Text 2"/>
          <p:cNvSpPr/>
          <p:nvPr/>
        </p:nvSpPr>
        <p:spPr>
          <a:xfrm>
            <a:off x="365760" y="1298448"/>
            <a:ext cx="11430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US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320040" y="1965960"/>
            <a:ext cx="11548872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A30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Ziora Solutions builds Workforce One, an AI-powered platform that connects recruiting, onboarding, learning, performance, skills, succession, and compliance on one employee record. Founded in 2024, Ziora began with a simple mission: make corporate learning more engaging, effective, and accessible. The work is led by practitioners with more than 20 years in enterprise learning and workforce transformation.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457200" y="2971800"/>
            <a:ext cx="384048" cy="384048"/>
          </a:xfrm>
          <a:prstGeom prst="ellipse">
            <a:avLst/>
          </a:prstGeom>
          <a:solidFill>
            <a:srgbClr val="005BF7"/>
          </a:solidFill>
          <a:ln/>
        </p:spPr>
      </p:sp>
      <p:sp>
        <p:nvSpPr>
          <p:cNvPr id="8" name="Text 5"/>
          <p:cNvSpPr/>
          <p:nvPr/>
        </p:nvSpPr>
        <p:spPr>
          <a:xfrm>
            <a:off x="960120" y="2971800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Founded in 2024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960120" y="3282696"/>
            <a:ext cx="502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C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Started to make corporate learning engaging and accessible, and grew into one workforce platform.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6309360" y="2971800"/>
            <a:ext cx="384048" cy="384048"/>
          </a:xfrm>
          <a:prstGeom prst="ellipse">
            <a:avLst/>
          </a:prstGeom>
          <a:solidFill>
            <a:srgbClr val="34A435"/>
          </a:solidFill>
          <a:ln/>
        </p:spPr>
      </p:sp>
      <p:sp>
        <p:nvSpPr>
          <p:cNvPr id="11" name="Text 8"/>
          <p:cNvSpPr/>
          <p:nvPr/>
        </p:nvSpPr>
        <p:spPr>
          <a:xfrm>
            <a:off x="6812280" y="2971800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20+ Years of Practice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6812280" y="3282696"/>
            <a:ext cx="502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C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learning, talent, and workforce lifecycle experience, including Fortune 500 implementations.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457200" y="4069080"/>
            <a:ext cx="384048" cy="384048"/>
          </a:xfrm>
          <a:prstGeom prst="ellipse">
            <a:avLst/>
          </a:prstGeom>
          <a:solidFill>
            <a:srgbClr val="E70006"/>
          </a:solidFill>
          <a:ln/>
        </p:spPr>
      </p:sp>
      <p:sp>
        <p:nvSpPr>
          <p:cNvPr id="14" name="Text 11"/>
          <p:cNvSpPr/>
          <p:nvPr/>
        </p:nvSpPr>
        <p:spPr>
          <a:xfrm>
            <a:off x="960120" y="4069080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at the Core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960120" y="4379976"/>
            <a:ext cx="502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C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Courses, pathways, live training, and certifications sit at the center of how people become productive.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6309360" y="4069080"/>
            <a:ext cx="384048" cy="384048"/>
          </a:xfrm>
          <a:prstGeom prst="ellipse">
            <a:avLst/>
          </a:prstGeom>
          <a:solidFill>
            <a:srgbClr val="6301F5"/>
          </a:solidFill>
          <a:ln/>
        </p:spPr>
      </p:sp>
      <p:sp>
        <p:nvSpPr>
          <p:cNvPr id="17" name="Text 14"/>
          <p:cNvSpPr/>
          <p:nvPr/>
        </p:nvSpPr>
        <p:spPr>
          <a:xfrm>
            <a:off x="6812280" y="4069080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Employee Record</a:t>
            </a:r>
            <a:endParaRPr lang="en-US" sz="1500" dirty="0"/>
          </a:p>
        </p:txBody>
      </p:sp>
      <p:sp>
        <p:nvSpPr>
          <p:cNvPr id="18" name="Text 15"/>
          <p:cNvSpPr/>
          <p:nvPr/>
        </p:nvSpPr>
        <p:spPr>
          <a:xfrm>
            <a:off x="6812280" y="4379976"/>
            <a:ext cx="502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C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person you hire is the person you onboard, train, review, and prepare for the next role.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457200" y="5166360"/>
            <a:ext cx="384048" cy="384048"/>
          </a:xfrm>
          <a:prstGeom prst="ellipse">
            <a:avLst/>
          </a:prstGeom>
          <a:solidFill>
            <a:srgbClr val="C48A00"/>
          </a:solidFill>
          <a:ln/>
        </p:spPr>
      </p:sp>
      <p:sp>
        <p:nvSpPr>
          <p:cNvPr id="20" name="Text 17"/>
          <p:cNvSpPr/>
          <p:nvPr/>
        </p:nvSpPr>
        <p:spPr>
          <a:xfrm>
            <a:off x="960120" y="5166360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Ready for Regulated Work</a:t>
            </a:r>
            <a:endParaRPr lang="en-US" sz="1500" dirty="0"/>
          </a:p>
        </p:txBody>
      </p:sp>
      <p:sp>
        <p:nvSpPr>
          <p:cNvPr id="21" name="Text 18"/>
          <p:cNvSpPr/>
          <p:nvPr/>
        </p:nvSpPr>
        <p:spPr>
          <a:xfrm>
            <a:off x="960120" y="5477256"/>
            <a:ext cx="502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C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Healthcare leads, with the same model for manufacturing, airlines, banking, retail, distribution, and education.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6309360" y="5166360"/>
            <a:ext cx="384048" cy="384048"/>
          </a:xfrm>
          <a:prstGeom prst="ellipse">
            <a:avLst/>
          </a:prstGeom>
          <a:solidFill>
            <a:srgbClr val="157347"/>
          </a:solidFill>
          <a:ln/>
        </p:spPr>
      </p:sp>
      <p:sp>
        <p:nvSpPr>
          <p:cNvPr id="23" name="Text 20"/>
          <p:cNvSpPr/>
          <p:nvPr/>
        </p:nvSpPr>
        <p:spPr>
          <a:xfrm>
            <a:off x="6812280" y="5166360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Hyderabad &amp; the US</a:t>
            </a:r>
            <a:endParaRPr lang="en-US" sz="1500" dirty="0"/>
          </a:p>
        </p:txBody>
      </p:sp>
      <p:sp>
        <p:nvSpPr>
          <p:cNvPr id="24" name="Text 21"/>
          <p:cNvSpPr/>
          <p:nvPr/>
        </p:nvSpPr>
        <p:spPr>
          <a:xfrm>
            <a:off x="6812280" y="5477256"/>
            <a:ext cx="502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C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small, senior team working from Hyderabad, India and the United States.</a:t>
            </a:r>
            <a:endParaRPr lang="en-US" sz="1300" dirty="0"/>
          </a:p>
        </p:txBody>
      </p:sp>
      <p:sp>
        <p:nvSpPr>
          <p:cNvPr id="25" name="Shape 22"/>
          <p:cNvSpPr/>
          <p:nvPr/>
        </p:nvSpPr>
        <p:spPr>
          <a:xfrm>
            <a:off x="11018520" y="6355080"/>
            <a:ext cx="1170432" cy="365760"/>
          </a:xfrm>
          <a:prstGeom prst="roundRect">
            <a:avLst>
              <a:gd name="adj" fmla="val 15000"/>
            </a:avLst>
          </a:prstGeom>
          <a:solidFill>
            <a:srgbClr val="005BF7"/>
          </a:solidFill>
          <a:ln/>
        </p:spPr>
      </p:sp>
      <p:sp>
        <p:nvSpPr>
          <p:cNvPr id="26" name="Text 23"/>
          <p:cNvSpPr/>
          <p:nvPr/>
        </p:nvSpPr>
        <p:spPr>
          <a:xfrm>
            <a:off x="11018520" y="6355080"/>
            <a:ext cx="11704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Ziora\Source\ZioraWebsiteNew\ziorawebsite\public\img\career\gal-whiteboar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365760" y="640080"/>
            <a:ext cx="3794760" cy="53949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434840" y="640080"/>
            <a:ext cx="3566160" cy="539496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E6E8EC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4690872" y="960120"/>
            <a:ext cx="3063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E700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MISSION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4636008" y="1691640"/>
            <a:ext cx="3163824" cy="3840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2C3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bring the entire workforce into one unified platform where people, skills, employee engagement and growth stay connected, make corporate learning more engaging, effective, and accessible.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8183880" y="640080"/>
            <a:ext cx="3566160" cy="539496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E6E8EC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439912" y="960120"/>
            <a:ext cx="3063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E700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VISION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8385048" y="1691640"/>
            <a:ext cx="3163824" cy="3840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2C3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be the trusted workforce platform for organizations that recruit, develop, and grow their people from one employee record.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11018520" y="6355080"/>
            <a:ext cx="1170432" cy="365760"/>
          </a:xfrm>
          <a:prstGeom prst="roundRect">
            <a:avLst>
              <a:gd name="adj" fmla="val 15000"/>
            </a:avLst>
          </a:prstGeom>
          <a:solidFill>
            <a:srgbClr val="005BF7"/>
          </a:solidFill>
          <a:ln/>
        </p:spPr>
      </p:sp>
      <p:sp>
        <p:nvSpPr>
          <p:cNvPr id="10" name="Text 7"/>
          <p:cNvSpPr/>
          <p:nvPr/>
        </p:nvSpPr>
        <p:spPr>
          <a:xfrm>
            <a:off x="11018520" y="6355080"/>
            <a:ext cx="11704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8FF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640080"/>
            <a:ext cx="11247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CORE </a:t>
            </a:r>
            <a:pPr algn="ctr" indent="0" marL="0">
              <a:buNone/>
            </a:pPr>
            <a:r>
              <a:rPr lang="en-US" sz="2200" b="1" dirty="0">
                <a:solidFill>
                  <a:srgbClr val="E700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PRINCIPLES AND VALUES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1371600" y="1188720"/>
            <a:ext cx="9418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4C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values guide everything we do, from product development to customer success.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40080" y="1783080"/>
            <a:ext cx="640080" cy="640080"/>
          </a:xfrm>
          <a:prstGeom prst="ellipse">
            <a:avLst/>
          </a:prstGeom>
          <a:solidFill>
            <a:srgbClr val="FFFFFF"/>
          </a:solidFill>
          <a:ln w="31750">
            <a:solidFill>
              <a:srgbClr val="6301F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508760" y="178308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Innovation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508760" y="2194560"/>
            <a:ext cx="43891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C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Intelligent workforce solutions that shape how organizations learn.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1508760" y="3337560"/>
            <a:ext cx="1188720" cy="54864"/>
          </a:xfrm>
          <a:prstGeom prst="rect">
            <a:avLst/>
          </a:prstGeom>
          <a:solidFill>
            <a:srgbClr val="6301F5"/>
          </a:solidFill>
          <a:ln/>
        </p:spPr>
      </p:sp>
      <p:sp>
        <p:nvSpPr>
          <p:cNvPr id="9" name="Shape 7"/>
          <p:cNvSpPr/>
          <p:nvPr/>
        </p:nvSpPr>
        <p:spPr>
          <a:xfrm>
            <a:off x="6400800" y="1783080"/>
            <a:ext cx="640080" cy="640080"/>
          </a:xfrm>
          <a:prstGeom prst="ellipse">
            <a:avLst/>
          </a:prstGeom>
          <a:solidFill>
            <a:srgbClr val="FFFFFF"/>
          </a:solidFill>
          <a:ln w="31750">
            <a:solidFill>
              <a:srgbClr val="005BF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269480" y="178308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Empower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7269480" y="2194560"/>
            <a:ext cx="43891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C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Contextual, end-to-end solutions that help employees realize their true potential and growth.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7269480" y="3337560"/>
            <a:ext cx="1188720" cy="54864"/>
          </a:xfrm>
          <a:prstGeom prst="rect">
            <a:avLst/>
          </a:prstGeom>
          <a:solidFill>
            <a:srgbClr val="005BF7"/>
          </a:solidFill>
          <a:ln/>
        </p:spPr>
      </p:sp>
      <p:sp>
        <p:nvSpPr>
          <p:cNvPr id="13" name="Shape 11"/>
          <p:cNvSpPr/>
          <p:nvPr/>
        </p:nvSpPr>
        <p:spPr>
          <a:xfrm>
            <a:off x="640080" y="3749040"/>
            <a:ext cx="640080" cy="640080"/>
          </a:xfrm>
          <a:prstGeom prst="ellipse">
            <a:avLst/>
          </a:prstGeom>
          <a:solidFill>
            <a:srgbClr val="FFFFFF"/>
          </a:solidFill>
          <a:ln w="31750">
            <a:solidFill>
              <a:srgbClr val="E700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508760" y="374904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Obsession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508760" y="4160520"/>
            <a:ext cx="43891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C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by a team of professionals who are customer obsessed with 20+ years each in Enterprise Learning and SaaS platforms.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1508760" y="5303520"/>
            <a:ext cx="1188720" cy="54864"/>
          </a:xfrm>
          <a:prstGeom prst="rect">
            <a:avLst/>
          </a:prstGeom>
          <a:solidFill>
            <a:srgbClr val="E70006"/>
          </a:solidFill>
          <a:ln/>
        </p:spPr>
      </p:sp>
      <p:sp>
        <p:nvSpPr>
          <p:cNvPr id="17" name="Shape 15"/>
          <p:cNvSpPr/>
          <p:nvPr/>
        </p:nvSpPr>
        <p:spPr>
          <a:xfrm>
            <a:off x="6400800" y="3749040"/>
            <a:ext cx="640080" cy="640080"/>
          </a:xfrm>
          <a:prstGeom prst="ellipse">
            <a:avLst/>
          </a:prstGeom>
          <a:solidFill>
            <a:srgbClr val="FFFFFF"/>
          </a:solidFill>
          <a:ln w="31750">
            <a:solidFill>
              <a:srgbClr val="34A43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269480" y="374904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Excellence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7269480" y="4160520"/>
            <a:ext cx="43891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C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every product, partnership, and customer interaction.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7269480" y="5303520"/>
            <a:ext cx="1188720" cy="54864"/>
          </a:xfrm>
          <a:prstGeom prst="rect">
            <a:avLst/>
          </a:prstGeom>
          <a:solidFill>
            <a:srgbClr val="34A435"/>
          </a:solidFill>
          <a:ln/>
        </p:spPr>
      </p:sp>
      <p:sp>
        <p:nvSpPr>
          <p:cNvPr id="21" name="Shape 19"/>
          <p:cNvSpPr/>
          <p:nvPr/>
        </p:nvSpPr>
        <p:spPr>
          <a:xfrm>
            <a:off x="11018520" y="6355080"/>
            <a:ext cx="1170432" cy="365760"/>
          </a:xfrm>
          <a:prstGeom prst="roundRect">
            <a:avLst>
              <a:gd name="adj" fmla="val 15000"/>
            </a:avLst>
          </a:prstGeom>
          <a:solidFill>
            <a:srgbClr val="005BF7"/>
          </a:solidFill>
          <a:ln/>
        </p:spPr>
      </p:sp>
      <p:sp>
        <p:nvSpPr>
          <p:cNvPr id="22" name="Text 20"/>
          <p:cNvSpPr/>
          <p:nvPr/>
        </p:nvSpPr>
        <p:spPr>
          <a:xfrm>
            <a:off x="11018520" y="6355080"/>
            <a:ext cx="11704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Ziora\Source\ZioraWebsiteNew\ziorawebsite\public\img\career\gal-offic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0A12">
              <a:alpha val="52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365760" y="2011680"/>
            <a:ext cx="1143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JOURNEY OF MILESTONES</a:t>
            </a:r>
            <a:endParaRPr lang="en-US" sz="2200" dirty="0"/>
          </a:p>
        </p:txBody>
      </p:sp>
      <p:sp>
        <p:nvSpPr>
          <p:cNvPr id="5" name="Shape 2"/>
          <p:cNvSpPr/>
          <p:nvPr/>
        </p:nvSpPr>
        <p:spPr>
          <a:xfrm>
            <a:off x="365760" y="2697480"/>
            <a:ext cx="11430000" cy="1554480"/>
          </a:xfrm>
          <a:prstGeom prst="roundRect">
            <a:avLst>
              <a:gd name="adj" fmla="val 4706"/>
            </a:avLst>
          </a:prstGeom>
          <a:solidFill>
            <a:srgbClr val="005BF7"/>
          </a:solidFill>
          <a:ln/>
        </p:spPr>
      </p:sp>
      <p:sp>
        <p:nvSpPr>
          <p:cNvPr id="6" name="Text 3"/>
          <p:cNvSpPr/>
          <p:nvPr/>
        </p:nvSpPr>
        <p:spPr>
          <a:xfrm>
            <a:off x="457200" y="2834640"/>
            <a:ext cx="1783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</a:t>
            </a:r>
            <a:endParaRPr lang="en-US" sz="2600" dirty="0"/>
          </a:p>
        </p:txBody>
      </p:sp>
      <p:sp>
        <p:nvSpPr>
          <p:cNvPr id="7" name="Text 4"/>
          <p:cNvSpPr/>
          <p:nvPr/>
        </p:nvSpPr>
        <p:spPr>
          <a:xfrm>
            <a:off x="457200" y="3383280"/>
            <a:ext cx="1783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FOUNDED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2331720" y="2834640"/>
            <a:ext cx="1783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20+</a:t>
            </a:r>
            <a:endParaRPr lang="en-US" sz="2600" dirty="0"/>
          </a:p>
        </p:txBody>
      </p:sp>
      <p:sp>
        <p:nvSpPr>
          <p:cNvPr id="9" name="Text 6"/>
          <p:cNvSpPr/>
          <p:nvPr/>
        </p:nvSpPr>
        <p:spPr>
          <a:xfrm>
            <a:off x="2331720" y="3383280"/>
            <a:ext cx="1783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YEARS OF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4206240" y="2834640"/>
            <a:ext cx="1783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2600" dirty="0"/>
          </a:p>
        </p:txBody>
      </p:sp>
      <p:sp>
        <p:nvSpPr>
          <p:cNvPr id="11" name="Text 8"/>
          <p:cNvSpPr/>
          <p:nvPr/>
        </p:nvSpPr>
        <p:spPr>
          <a:xfrm>
            <a:off x="4206240" y="3383280"/>
            <a:ext cx="1783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CONNECTED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MODULES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6080760" y="2834640"/>
            <a:ext cx="1783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wks</a:t>
            </a:r>
            <a:endParaRPr lang="en-US" sz="2600" dirty="0"/>
          </a:p>
        </p:txBody>
      </p:sp>
      <p:sp>
        <p:nvSpPr>
          <p:cNvPr id="13" name="Text 10"/>
          <p:cNvSpPr/>
          <p:nvPr/>
        </p:nvSpPr>
        <p:spPr>
          <a:xfrm>
            <a:off x="6080760" y="3383280"/>
            <a:ext cx="1783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GO LIVE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7955280" y="2834640"/>
            <a:ext cx="1783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2600" dirty="0"/>
          </a:p>
        </p:txBody>
      </p:sp>
      <p:sp>
        <p:nvSpPr>
          <p:cNvPr id="15" name="Text 12"/>
          <p:cNvSpPr/>
          <p:nvPr/>
        </p:nvSpPr>
        <p:spPr>
          <a:xfrm>
            <a:off x="7955280" y="3383280"/>
            <a:ext cx="1783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INDUSTRIES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9829800" y="2834640"/>
            <a:ext cx="1783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600" dirty="0"/>
          </a:p>
        </p:txBody>
      </p:sp>
      <p:sp>
        <p:nvSpPr>
          <p:cNvPr id="17" name="Text 14"/>
          <p:cNvSpPr/>
          <p:nvPr/>
        </p:nvSpPr>
        <p:spPr>
          <a:xfrm>
            <a:off x="9829800" y="3383280"/>
            <a:ext cx="1783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EMPLOYEE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11018520" y="6355080"/>
            <a:ext cx="1170432" cy="365760"/>
          </a:xfrm>
          <a:prstGeom prst="roundRect">
            <a:avLst>
              <a:gd name="adj" fmla="val 15000"/>
            </a:avLst>
          </a:prstGeom>
          <a:solidFill>
            <a:srgbClr val="005BF7"/>
          </a:solidFill>
          <a:ln/>
        </p:spPr>
      </p:sp>
      <p:sp>
        <p:nvSpPr>
          <p:cNvPr id="19" name="Text 16"/>
          <p:cNvSpPr/>
          <p:nvPr/>
        </p:nvSpPr>
        <p:spPr>
          <a:xfrm>
            <a:off x="11018520" y="6355080"/>
            <a:ext cx="11704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66928"/>
            <a:ext cx="11247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MEET THE </a:t>
            </a:r>
            <a:pPr algn="ctr" indent="0" marL="0">
              <a:buNone/>
            </a:pPr>
            <a:r>
              <a:rPr lang="en-US" sz="2200" b="1" dirty="0">
                <a:solidFill>
                  <a:srgbClr val="E700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FOUNDER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05156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4C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founder, and a small senior team building Workforce One.</a:t>
            </a:r>
            <a:endParaRPr lang="en-US" sz="1400" dirty="0"/>
          </a:p>
        </p:txBody>
      </p:sp>
      <p:pic>
        <p:nvPicPr>
          <p:cNvPr id="4" name="Image 0" descr="C:\Ziora\Source\ZioraWebsiteNew\ziorawebsite\public\img\about us\about-founder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02920" y="1234440"/>
            <a:ext cx="3017520" cy="448056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02920" y="1234440"/>
            <a:ext cx="73152" cy="4480560"/>
          </a:xfrm>
          <a:prstGeom prst="rect">
            <a:avLst/>
          </a:prstGeom>
          <a:solidFill>
            <a:srgbClr val="005BF7"/>
          </a:solidFill>
          <a:ln/>
        </p:spPr>
      </p:sp>
      <p:sp>
        <p:nvSpPr>
          <p:cNvPr id="6" name="Text 3"/>
          <p:cNvSpPr/>
          <p:nvPr/>
        </p:nvSpPr>
        <p:spPr>
          <a:xfrm>
            <a:off x="3840480" y="1417320"/>
            <a:ext cx="7680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5B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FOUNDER &amp; MANAGING DIRECTOR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3840480" y="173736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SRINIVAS NADAKUDITI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3840480" y="2240280"/>
            <a:ext cx="768096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C3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Visionary leader with over 20 years in learning, talent management, and the workforce lifecycle. Srinivas has led enterprise-scale implementations across Fortune 500 companies, connecting learning strategy to measurable performance.</a:t>
            </a:r>
            <a:endParaRPr lang="en-US" sz="1400" dirty="0"/>
          </a:p>
          <a:p>
            <a:pPr indent="0" marL="0">
              <a:buNone/>
            </a:pP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2C3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Ziora is a small, senior team in Hyderabad and the United States, building Workforce One so organizations can hire, train, and grow from one employee record.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3840480" y="5056632"/>
            <a:ext cx="146304" cy="146304"/>
          </a:xfrm>
          <a:prstGeom prst="ellipse">
            <a:avLst/>
          </a:prstGeom>
          <a:solidFill>
            <a:srgbClr val="FAA902"/>
          </a:solidFill>
          <a:ln/>
        </p:spPr>
      </p:sp>
      <p:sp>
        <p:nvSpPr>
          <p:cNvPr id="10" name="Text 7"/>
          <p:cNvSpPr/>
          <p:nvPr/>
        </p:nvSpPr>
        <p:spPr>
          <a:xfrm>
            <a:off x="4059936" y="4983480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Recruiting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5760720" y="5056632"/>
            <a:ext cx="146304" cy="146304"/>
          </a:xfrm>
          <a:prstGeom prst="ellipse">
            <a:avLst/>
          </a:prstGeom>
          <a:solidFill>
            <a:srgbClr val="E70006"/>
          </a:solidFill>
          <a:ln/>
        </p:spPr>
      </p:sp>
      <p:sp>
        <p:nvSpPr>
          <p:cNvPr id="12" name="Text 9"/>
          <p:cNvSpPr/>
          <p:nvPr/>
        </p:nvSpPr>
        <p:spPr>
          <a:xfrm>
            <a:off x="5980176" y="4983480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Onboarding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7680960" y="5056632"/>
            <a:ext cx="146304" cy="146304"/>
          </a:xfrm>
          <a:prstGeom prst="ellipse">
            <a:avLst/>
          </a:prstGeom>
          <a:solidFill>
            <a:srgbClr val="005BF7"/>
          </a:solidFill>
          <a:ln/>
        </p:spPr>
      </p:sp>
      <p:sp>
        <p:nvSpPr>
          <p:cNvPr id="14" name="Text 11"/>
          <p:cNvSpPr/>
          <p:nvPr/>
        </p:nvSpPr>
        <p:spPr>
          <a:xfrm>
            <a:off x="7900416" y="4983480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9601200" y="5056632"/>
            <a:ext cx="146304" cy="146304"/>
          </a:xfrm>
          <a:prstGeom prst="ellipse">
            <a:avLst/>
          </a:prstGeom>
          <a:solidFill>
            <a:srgbClr val="34A435"/>
          </a:solidFill>
          <a:ln/>
        </p:spPr>
      </p:sp>
      <p:sp>
        <p:nvSpPr>
          <p:cNvPr id="16" name="Text 13"/>
          <p:cNvSpPr/>
          <p:nvPr/>
        </p:nvSpPr>
        <p:spPr>
          <a:xfrm>
            <a:off x="9820656" y="4983480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3840480" y="5440680"/>
            <a:ext cx="146304" cy="146304"/>
          </a:xfrm>
          <a:prstGeom prst="ellipse">
            <a:avLst/>
          </a:prstGeom>
          <a:solidFill>
            <a:srgbClr val="6301F5"/>
          </a:solidFill>
          <a:ln/>
        </p:spPr>
      </p:sp>
      <p:sp>
        <p:nvSpPr>
          <p:cNvPr id="18" name="Text 15"/>
          <p:cNvSpPr/>
          <p:nvPr/>
        </p:nvSpPr>
        <p:spPr>
          <a:xfrm>
            <a:off x="4059936" y="5367528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5760720" y="5440680"/>
            <a:ext cx="146304" cy="146304"/>
          </a:xfrm>
          <a:prstGeom prst="ellipse">
            <a:avLst/>
          </a:prstGeom>
          <a:solidFill>
            <a:srgbClr val="F5C518"/>
          </a:solidFill>
          <a:ln/>
        </p:spPr>
      </p:sp>
      <p:sp>
        <p:nvSpPr>
          <p:cNvPr id="20" name="Text 17"/>
          <p:cNvSpPr/>
          <p:nvPr/>
        </p:nvSpPr>
        <p:spPr>
          <a:xfrm>
            <a:off x="5980176" y="5367528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Succession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7680960" y="5440680"/>
            <a:ext cx="146304" cy="146304"/>
          </a:xfrm>
          <a:prstGeom prst="ellipse">
            <a:avLst/>
          </a:prstGeom>
          <a:solidFill>
            <a:srgbClr val="157347"/>
          </a:solidFill>
          <a:ln/>
        </p:spPr>
      </p:sp>
      <p:sp>
        <p:nvSpPr>
          <p:cNvPr id="22" name="Text 19"/>
          <p:cNvSpPr/>
          <p:nvPr/>
        </p:nvSpPr>
        <p:spPr>
          <a:xfrm>
            <a:off x="7900416" y="5367528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Authoring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9601200" y="5440680"/>
            <a:ext cx="146304" cy="146304"/>
          </a:xfrm>
          <a:prstGeom prst="ellipse">
            <a:avLst/>
          </a:prstGeom>
          <a:solidFill>
            <a:srgbClr val="8B5CF6"/>
          </a:solidFill>
          <a:ln/>
        </p:spPr>
      </p:sp>
      <p:sp>
        <p:nvSpPr>
          <p:cNvPr id="24" name="Text 21"/>
          <p:cNvSpPr/>
          <p:nvPr/>
        </p:nvSpPr>
        <p:spPr>
          <a:xfrm>
            <a:off x="9820656" y="5367528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Compliance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11018520" y="6355080"/>
            <a:ext cx="1170432" cy="365760"/>
          </a:xfrm>
          <a:prstGeom prst="roundRect">
            <a:avLst>
              <a:gd name="adj" fmla="val 15000"/>
            </a:avLst>
          </a:prstGeom>
          <a:solidFill>
            <a:srgbClr val="005BF7"/>
          </a:solidFill>
          <a:ln/>
        </p:spPr>
      </p:sp>
      <p:sp>
        <p:nvSpPr>
          <p:cNvPr id="26" name="Text 23"/>
          <p:cNvSpPr/>
          <p:nvPr/>
        </p:nvSpPr>
        <p:spPr>
          <a:xfrm>
            <a:off x="11018520" y="6355080"/>
            <a:ext cx="11704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256032"/>
            <a:ext cx="2194560" cy="365760"/>
          </a:xfrm>
          <a:prstGeom prst="roundRect">
            <a:avLst>
              <a:gd name="adj" fmla="val 25000"/>
            </a:avLst>
          </a:prstGeom>
          <a:solidFill>
            <a:srgbClr val="005BF7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256032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PLATFORM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65760" y="713232"/>
            <a:ext cx="11430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ALL-IN-ONE </a:t>
            </a:r>
            <a:pPr algn="l" indent="0" marL="0">
              <a:buNone/>
            </a:pPr>
            <a:r>
              <a:rPr lang="en-US" sz="2200" b="1" dirty="0">
                <a:solidFill>
                  <a:srgbClr val="E700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WORKFORCE PLATFORM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274320" y="1170432"/>
            <a:ext cx="11640312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C3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Ziora Workforce One brings every stage of the workforce journey into one AI-powered platform — from recruiting and onboarding to learning, performance, skills, succession, and content creation. Learning sits at the core: the person you hire is the person you train, review, and prepare for the next role on one employee record. Built for growing teams, with healthcare as the lead vertical.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256032" y="1965960"/>
            <a:ext cx="2834640" cy="4206240"/>
          </a:xfrm>
          <a:prstGeom prst="roundRect">
            <a:avLst>
              <a:gd name="adj" fmla="val 3226"/>
            </a:avLst>
          </a:prstGeom>
          <a:solidFill>
            <a:srgbClr val="FFFFFF"/>
          </a:solidFill>
          <a:ln w="12700">
            <a:solidFill>
              <a:srgbClr val="E8ECF2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56032" y="1965960"/>
            <a:ext cx="2834640" cy="73152"/>
          </a:xfrm>
          <a:prstGeom prst="rect">
            <a:avLst/>
          </a:prstGeom>
          <a:solidFill>
            <a:srgbClr val="FAA902"/>
          </a:solidFill>
          <a:ln/>
        </p:spPr>
      </p:sp>
      <p:sp>
        <p:nvSpPr>
          <p:cNvPr id="8" name="Text 6"/>
          <p:cNvSpPr/>
          <p:nvPr/>
        </p:nvSpPr>
        <p:spPr>
          <a:xfrm>
            <a:off x="384048" y="2606040"/>
            <a:ext cx="25786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RECRUITING &amp; ONBOARDING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65760" y="3108960"/>
            <a:ext cx="260604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2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Requisitions and approvals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2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Candidate pipeline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2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Careers pages and apply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2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Offers and e-sign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2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Hire becomes the employee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2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Day-one learning paths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2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Observation checklists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2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Manager visibility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227832" y="1965960"/>
            <a:ext cx="2834640" cy="4206240"/>
          </a:xfrm>
          <a:prstGeom prst="roundRect">
            <a:avLst>
              <a:gd name="adj" fmla="val 3226"/>
            </a:avLst>
          </a:prstGeom>
          <a:solidFill>
            <a:srgbClr val="FFFFFF"/>
          </a:solidFill>
          <a:ln w="12700">
            <a:solidFill>
              <a:srgbClr val="E8ECF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227832" y="1965960"/>
            <a:ext cx="2834640" cy="73152"/>
          </a:xfrm>
          <a:prstGeom prst="rect">
            <a:avLst/>
          </a:prstGeom>
          <a:solidFill>
            <a:srgbClr val="005BF7"/>
          </a:solidFill>
          <a:ln/>
        </p:spPr>
      </p:sp>
      <p:sp>
        <p:nvSpPr>
          <p:cNvPr id="12" name="Text 10"/>
          <p:cNvSpPr/>
          <p:nvPr/>
        </p:nvSpPr>
        <p:spPr>
          <a:xfrm>
            <a:off x="3355848" y="2606040"/>
            <a:ext cx="25786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3337560" y="3108960"/>
            <a:ext cx="260604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2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Courses, SCORM, video, exams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2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Pathways and assignments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2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Recurring required training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2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instructor-led classes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2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Certifications and audit trails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2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Learner experience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2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 ontology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2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content authoring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199632" y="1965960"/>
            <a:ext cx="2834640" cy="4206240"/>
          </a:xfrm>
          <a:prstGeom prst="roundRect">
            <a:avLst>
              <a:gd name="adj" fmla="val 3226"/>
            </a:avLst>
          </a:prstGeom>
          <a:solidFill>
            <a:srgbClr val="FFFFFF"/>
          </a:solidFill>
          <a:ln w="12700">
            <a:solidFill>
              <a:srgbClr val="E8ECF2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199632" y="1965960"/>
            <a:ext cx="2834640" cy="73152"/>
          </a:xfrm>
          <a:prstGeom prst="rect">
            <a:avLst/>
          </a:prstGeom>
          <a:solidFill>
            <a:srgbClr val="34A435"/>
          </a:solidFill>
          <a:ln/>
        </p:spPr>
      </p:sp>
      <p:sp>
        <p:nvSpPr>
          <p:cNvPr id="16" name="Text 14"/>
          <p:cNvSpPr/>
          <p:nvPr/>
        </p:nvSpPr>
        <p:spPr>
          <a:xfrm>
            <a:off x="6327648" y="2606040"/>
            <a:ext cx="25786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 &amp; GROWTH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309360" y="3108960"/>
            <a:ext cx="260604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2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Goals that cascade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2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cycles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2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 feedback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2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 tied to learning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2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Career pathing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2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 readiness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2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Succession planning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2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talent record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9171432" y="1965960"/>
            <a:ext cx="2834640" cy="4206240"/>
          </a:xfrm>
          <a:prstGeom prst="roundRect">
            <a:avLst>
              <a:gd name="adj" fmla="val 3226"/>
            </a:avLst>
          </a:prstGeom>
          <a:solidFill>
            <a:srgbClr val="FFFFFF"/>
          </a:solidFill>
          <a:ln w="12700">
            <a:solidFill>
              <a:srgbClr val="E8ECF2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171432" y="1965960"/>
            <a:ext cx="2834640" cy="73152"/>
          </a:xfrm>
          <a:prstGeom prst="rect">
            <a:avLst/>
          </a:prstGeom>
          <a:solidFill>
            <a:srgbClr val="6301F5"/>
          </a:solidFill>
          <a:ln/>
        </p:spPr>
      </p:sp>
      <p:sp>
        <p:nvSpPr>
          <p:cNvPr id="20" name="Text 18"/>
          <p:cNvSpPr/>
          <p:nvPr/>
        </p:nvSpPr>
        <p:spPr>
          <a:xfrm>
            <a:off x="9299448" y="2606040"/>
            <a:ext cx="25786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PLATFORM &amp; COMPLIANCE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9281160" y="3108960"/>
            <a:ext cx="260604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2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employee record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2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E-sign and acknowledgements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2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Dashboards for managers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2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SSO and role permissions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2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Legacy LMS migration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2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in the workflow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2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Healthcare lead vertical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2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in two weeks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11018520" y="6355080"/>
            <a:ext cx="1170432" cy="365760"/>
          </a:xfrm>
          <a:prstGeom prst="roundRect">
            <a:avLst>
              <a:gd name="adj" fmla="val 15000"/>
            </a:avLst>
          </a:prstGeom>
          <a:solidFill>
            <a:srgbClr val="005BF7"/>
          </a:solidFill>
          <a:ln/>
        </p:spPr>
      </p:sp>
      <p:sp>
        <p:nvSpPr>
          <p:cNvPr id="23" name="Text 21"/>
          <p:cNvSpPr/>
          <p:nvPr/>
        </p:nvSpPr>
        <p:spPr>
          <a:xfrm>
            <a:off x="11018520" y="6355080"/>
            <a:ext cx="11704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256032"/>
            <a:ext cx="2377440" cy="365760"/>
          </a:xfrm>
          <a:prstGeom prst="roundRect">
            <a:avLst>
              <a:gd name="adj" fmla="val 25000"/>
            </a:avLst>
          </a:prstGeom>
          <a:solidFill>
            <a:srgbClr val="005BF7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256032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WORKFORCE ONE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65760" y="73152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</a:t>
            </a:r>
            <a:pPr algn="l" indent="0" marL="0">
              <a:buNone/>
            </a:pPr>
            <a:r>
              <a:rPr lang="en-US" sz="2200" b="1" dirty="0">
                <a:solidFill>
                  <a:srgbClr val="E700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1170432"/>
            <a:ext cx="11430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C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 compliance and skills readiness without a second learning system — authoring, programs, checklists, and reporting in one place.</a:t>
            </a:r>
            <a:endParaRPr lang="en-US" sz="1200" dirty="0"/>
          </a:p>
        </p:txBody>
      </p:sp>
      <p:pic>
        <p:nvPicPr>
          <p:cNvPr id="6" name="Image 0" descr="C:\Ziora\Source\ZioraWebsiteNew\ziorawebsite\public\img\company-profile\learning-dashboar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365760" y="1645920"/>
            <a:ext cx="6858000" cy="425196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7543800" y="1645920"/>
            <a:ext cx="4297680" cy="566928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12700">
            <a:solidFill>
              <a:srgbClr val="E8ECF2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543800" y="1645920"/>
            <a:ext cx="64008" cy="566928"/>
          </a:xfrm>
          <a:prstGeom prst="rect">
            <a:avLst/>
          </a:prstGeom>
          <a:solidFill>
            <a:srgbClr val="157347"/>
          </a:solidFill>
          <a:ln/>
        </p:spPr>
      </p:sp>
      <p:sp>
        <p:nvSpPr>
          <p:cNvPr id="9" name="Text 6"/>
          <p:cNvSpPr/>
          <p:nvPr/>
        </p:nvSpPr>
        <p:spPr>
          <a:xfrm>
            <a:off x="7754112" y="1682496"/>
            <a:ext cx="3931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Authoring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754112" y="1901952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C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AI-powered courses, assessments, and materials in minutes.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7543800" y="2267712"/>
            <a:ext cx="4297680" cy="566928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12700">
            <a:solidFill>
              <a:srgbClr val="E8ECF2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7543800" y="2267712"/>
            <a:ext cx="64008" cy="566928"/>
          </a:xfrm>
          <a:prstGeom prst="rect">
            <a:avLst/>
          </a:prstGeom>
          <a:solidFill>
            <a:srgbClr val="8B5CF6"/>
          </a:solidFill>
          <a:ln/>
        </p:spPr>
      </p:sp>
      <p:sp>
        <p:nvSpPr>
          <p:cNvPr id="13" name="Text 10"/>
          <p:cNvSpPr/>
          <p:nvPr/>
        </p:nvSpPr>
        <p:spPr>
          <a:xfrm>
            <a:off x="7754112" y="2304288"/>
            <a:ext cx="3931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Compliance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7754112" y="2523744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C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mandatory training current with assignments, renewals, and audit trails.</a:t>
            </a:r>
            <a:endParaRPr lang="en-US" sz="1000" dirty="0"/>
          </a:p>
        </p:txBody>
      </p:sp>
      <p:sp>
        <p:nvSpPr>
          <p:cNvPr id="15" name="Shape 12"/>
          <p:cNvSpPr/>
          <p:nvPr/>
        </p:nvSpPr>
        <p:spPr>
          <a:xfrm>
            <a:off x="7543800" y="2889504"/>
            <a:ext cx="4297680" cy="566928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12700">
            <a:solidFill>
              <a:srgbClr val="E8ECF2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7543800" y="2889504"/>
            <a:ext cx="64008" cy="566928"/>
          </a:xfrm>
          <a:prstGeom prst="rect">
            <a:avLst/>
          </a:prstGeom>
          <a:solidFill>
            <a:srgbClr val="005BF7"/>
          </a:solidFill>
          <a:ln/>
        </p:spPr>
      </p:sp>
      <p:sp>
        <p:nvSpPr>
          <p:cNvPr id="17" name="Text 14"/>
          <p:cNvSpPr/>
          <p:nvPr/>
        </p:nvSpPr>
        <p:spPr>
          <a:xfrm>
            <a:off x="7754112" y="2926080"/>
            <a:ext cx="3931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Certifications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7754112" y="3145536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C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 certifications, renewals, and completion records in one place.</a:t>
            </a:r>
            <a:endParaRPr lang="en-US" sz="1000" dirty="0"/>
          </a:p>
        </p:txBody>
      </p:sp>
      <p:sp>
        <p:nvSpPr>
          <p:cNvPr id="19" name="Shape 16"/>
          <p:cNvSpPr/>
          <p:nvPr/>
        </p:nvSpPr>
        <p:spPr>
          <a:xfrm>
            <a:off x="7543800" y="3511296"/>
            <a:ext cx="4297680" cy="566928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12700">
            <a:solidFill>
              <a:srgbClr val="E8ECF2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7543800" y="3511296"/>
            <a:ext cx="64008" cy="566928"/>
          </a:xfrm>
          <a:prstGeom prst="rect">
            <a:avLst/>
          </a:prstGeom>
          <a:solidFill>
            <a:srgbClr val="E70006"/>
          </a:solidFill>
          <a:ln/>
        </p:spPr>
      </p:sp>
      <p:sp>
        <p:nvSpPr>
          <p:cNvPr id="21" name="Text 18"/>
          <p:cNvSpPr/>
          <p:nvPr/>
        </p:nvSpPr>
        <p:spPr>
          <a:xfrm>
            <a:off x="7754112" y="3547872"/>
            <a:ext cx="3931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Programs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7754112" y="3767328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C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Programs and pathways with assignment tracking and recurring required training.</a:t>
            </a:r>
            <a:endParaRPr lang="en-US" sz="1000" dirty="0"/>
          </a:p>
        </p:txBody>
      </p:sp>
      <p:sp>
        <p:nvSpPr>
          <p:cNvPr id="23" name="Shape 20"/>
          <p:cNvSpPr/>
          <p:nvPr/>
        </p:nvSpPr>
        <p:spPr>
          <a:xfrm>
            <a:off x="7543800" y="4133088"/>
            <a:ext cx="4297680" cy="566928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12700">
            <a:solidFill>
              <a:srgbClr val="E8ECF2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7543800" y="4133088"/>
            <a:ext cx="64008" cy="566928"/>
          </a:xfrm>
          <a:prstGeom prst="rect">
            <a:avLst/>
          </a:prstGeom>
          <a:solidFill>
            <a:srgbClr val="C48A00"/>
          </a:solidFill>
          <a:ln/>
        </p:spPr>
      </p:sp>
      <p:sp>
        <p:nvSpPr>
          <p:cNvPr id="25" name="Text 22"/>
          <p:cNvSpPr/>
          <p:nvPr/>
        </p:nvSpPr>
        <p:spPr>
          <a:xfrm>
            <a:off x="7754112" y="4169664"/>
            <a:ext cx="3931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Observation Checklists</a:t>
            </a:r>
            <a:endParaRPr lang="en-US" sz="1200" dirty="0"/>
          </a:p>
        </p:txBody>
      </p:sp>
      <p:sp>
        <p:nvSpPr>
          <p:cNvPr id="26" name="Text 23"/>
          <p:cNvSpPr/>
          <p:nvPr/>
        </p:nvSpPr>
        <p:spPr>
          <a:xfrm>
            <a:off x="7754112" y="43891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C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Manager and buddy sign-off on the job — with records that travel with the employee.</a:t>
            </a:r>
            <a:endParaRPr lang="en-US" sz="1000" dirty="0"/>
          </a:p>
        </p:txBody>
      </p:sp>
      <p:sp>
        <p:nvSpPr>
          <p:cNvPr id="27" name="Shape 24"/>
          <p:cNvSpPr/>
          <p:nvPr/>
        </p:nvSpPr>
        <p:spPr>
          <a:xfrm>
            <a:off x="7543800" y="4754880"/>
            <a:ext cx="4297680" cy="566928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12700">
            <a:solidFill>
              <a:srgbClr val="E8ECF2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7543800" y="4754880"/>
            <a:ext cx="64008" cy="566928"/>
          </a:xfrm>
          <a:prstGeom prst="rect">
            <a:avLst/>
          </a:prstGeom>
          <a:solidFill>
            <a:srgbClr val="6301F5"/>
          </a:solidFill>
          <a:ln/>
        </p:spPr>
      </p:sp>
      <p:sp>
        <p:nvSpPr>
          <p:cNvPr id="29" name="Text 26"/>
          <p:cNvSpPr/>
          <p:nvPr/>
        </p:nvSpPr>
        <p:spPr>
          <a:xfrm>
            <a:off x="7754112" y="4791456"/>
            <a:ext cx="3931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Gamification</a:t>
            </a:r>
            <a:endParaRPr lang="en-US" sz="1200" dirty="0"/>
          </a:p>
        </p:txBody>
      </p:sp>
      <p:sp>
        <p:nvSpPr>
          <p:cNvPr id="30" name="Text 27"/>
          <p:cNvSpPr/>
          <p:nvPr/>
        </p:nvSpPr>
        <p:spPr>
          <a:xfrm>
            <a:off x="7754112" y="5010912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C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Engaging learner experiences with recommendations and progress visibility people complete.</a:t>
            </a:r>
            <a:endParaRPr lang="en-US" sz="1000" dirty="0"/>
          </a:p>
        </p:txBody>
      </p:sp>
      <p:sp>
        <p:nvSpPr>
          <p:cNvPr id="31" name="Shape 28"/>
          <p:cNvSpPr/>
          <p:nvPr/>
        </p:nvSpPr>
        <p:spPr>
          <a:xfrm>
            <a:off x="7543800" y="5376672"/>
            <a:ext cx="4297680" cy="566928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12700">
            <a:solidFill>
              <a:srgbClr val="E8ECF2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7543800" y="5376672"/>
            <a:ext cx="64008" cy="566928"/>
          </a:xfrm>
          <a:prstGeom prst="rect">
            <a:avLst/>
          </a:prstGeom>
          <a:solidFill>
            <a:srgbClr val="34A435"/>
          </a:solidFill>
          <a:ln/>
        </p:spPr>
      </p:sp>
      <p:sp>
        <p:nvSpPr>
          <p:cNvPr id="33" name="Text 30"/>
          <p:cNvSpPr/>
          <p:nvPr/>
        </p:nvSpPr>
        <p:spPr>
          <a:xfrm>
            <a:off x="7754112" y="5413248"/>
            <a:ext cx="3931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Analytics</a:t>
            </a:r>
            <a:endParaRPr lang="en-US" sz="1200" dirty="0"/>
          </a:p>
        </p:txBody>
      </p:sp>
      <p:sp>
        <p:nvSpPr>
          <p:cNvPr id="34" name="Text 31"/>
          <p:cNvSpPr/>
          <p:nvPr/>
        </p:nvSpPr>
        <p:spPr>
          <a:xfrm>
            <a:off x="7754112" y="5632704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C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Self-service report authoring with custom dashboards and dynamic reporting.</a:t>
            </a:r>
            <a:endParaRPr lang="en-US" sz="1000" dirty="0"/>
          </a:p>
        </p:txBody>
      </p:sp>
      <p:sp>
        <p:nvSpPr>
          <p:cNvPr id="35" name="Shape 32"/>
          <p:cNvSpPr/>
          <p:nvPr/>
        </p:nvSpPr>
        <p:spPr>
          <a:xfrm>
            <a:off x="11018520" y="6355080"/>
            <a:ext cx="1170432" cy="365760"/>
          </a:xfrm>
          <a:prstGeom prst="roundRect">
            <a:avLst>
              <a:gd name="adj" fmla="val 15000"/>
            </a:avLst>
          </a:prstGeom>
          <a:solidFill>
            <a:srgbClr val="005BF7"/>
          </a:solidFill>
          <a:ln/>
        </p:spPr>
      </p:sp>
      <p:sp>
        <p:nvSpPr>
          <p:cNvPr id="36" name="Text 33"/>
          <p:cNvSpPr/>
          <p:nvPr/>
        </p:nvSpPr>
        <p:spPr>
          <a:xfrm>
            <a:off x="11018520" y="6355080"/>
            <a:ext cx="11704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256032"/>
            <a:ext cx="2377440" cy="365760"/>
          </a:xfrm>
          <a:prstGeom prst="roundRect">
            <a:avLst>
              <a:gd name="adj" fmla="val 25000"/>
            </a:avLst>
          </a:prstGeom>
          <a:solidFill>
            <a:srgbClr val="005BF7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256032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WORKFORCE ONE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65760" y="73152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 </a:t>
            </a:r>
            <a:pPr algn="l" indent="0" marL="0">
              <a:buNone/>
            </a:pPr>
            <a:r>
              <a:rPr lang="en-US" sz="2200" b="1" dirty="0">
                <a:solidFill>
                  <a:srgbClr val="E700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GROWTH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1170432"/>
            <a:ext cx="11430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C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 stays on the same record as the training that created the skill — not a once-a-year review file.</a:t>
            </a:r>
            <a:endParaRPr lang="en-US" sz="1200" dirty="0"/>
          </a:p>
        </p:txBody>
      </p:sp>
      <p:pic>
        <p:nvPicPr>
          <p:cNvPr id="6" name="Image 0" descr="C:\Ziora\Source\ZioraWebsiteNew\ziorawebsite\public\img\company-profile\performance-overview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365760" y="1645920"/>
            <a:ext cx="6858000" cy="425196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7543800" y="1691640"/>
            <a:ext cx="429768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8ECF2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543800" y="1691640"/>
            <a:ext cx="64008" cy="658368"/>
          </a:xfrm>
          <a:prstGeom prst="rect">
            <a:avLst/>
          </a:prstGeom>
          <a:solidFill>
            <a:srgbClr val="34A435"/>
          </a:solidFill>
          <a:ln/>
        </p:spPr>
      </p:sp>
      <p:sp>
        <p:nvSpPr>
          <p:cNvPr id="9" name="Text 6"/>
          <p:cNvSpPr/>
          <p:nvPr/>
        </p:nvSpPr>
        <p:spPr>
          <a:xfrm>
            <a:off x="7754112" y="1746504"/>
            <a:ext cx="3931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Goals that cascade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754112" y="1984248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C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Company, team, and personal goals with approvals and a shared catalog.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7543800" y="2404872"/>
            <a:ext cx="429768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8ECF2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7543800" y="2404872"/>
            <a:ext cx="64008" cy="658368"/>
          </a:xfrm>
          <a:prstGeom prst="rect">
            <a:avLst/>
          </a:prstGeom>
          <a:solidFill>
            <a:srgbClr val="005BF7"/>
          </a:solidFill>
          <a:ln/>
        </p:spPr>
      </p:sp>
      <p:sp>
        <p:nvSpPr>
          <p:cNvPr id="13" name="Text 10"/>
          <p:cNvSpPr/>
          <p:nvPr/>
        </p:nvSpPr>
        <p:spPr>
          <a:xfrm>
            <a:off x="7754112" y="2459736"/>
            <a:ext cx="3931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cycles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7754112" y="269748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C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Cycles, templates, self and manager reviews, and printable packets.</a:t>
            </a:r>
            <a:endParaRPr lang="en-US" sz="1000" dirty="0"/>
          </a:p>
        </p:txBody>
      </p:sp>
      <p:sp>
        <p:nvSpPr>
          <p:cNvPr id="15" name="Shape 12"/>
          <p:cNvSpPr/>
          <p:nvPr/>
        </p:nvSpPr>
        <p:spPr>
          <a:xfrm>
            <a:off x="7543800" y="3118104"/>
            <a:ext cx="429768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8ECF2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7543800" y="3118104"/>
            <a:ext cx="64008" cy="658368"/>
          </a:xfrm>
          <a:prstGeom prst="rect">
            <a:avLst/>
          </a:prstGeom>
          <a:solidFill>
            <a:srgbClr val="6301F5"/>
          </a:solidFill>
          <a:ln/>
        </p:spPr>
      </p:sp>
      <p:sp>
        <p:nvSpPr>
          <p:cNvPr id="17" name="Text 14"/>
          <p:cNvSpPr/>
          <p:nvPr/>
        </p:nvSpPr>
        <p:spPr>
          <a:xfrm>
            <a:off x="7754112" y="3172968"/>
            <a:ext cx="3931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performance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7754112" y="3410712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C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Managers see their people, progress, and reviews without a spreadsheet export.</a:t>
            </a:r>
            <a:endParaRPr lang="en-US" sz="1000" dirty="0"/>
          </a:p>
        </p:txBody>
      </p:sp>
      <p:sp>
        <p:nvSpPr>
          <p:cNvPr id="19" name="Shape 16"/>
          <p:cNvSpPr/>
          <p:nvPr/>
        </p:nvSpPr>
        <p:spPr>
          <a:xfrm>
            <a:off x="7543800" y="3831336"/>
            <a:ext cx="429768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8ECF2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7543800" y="3831336"/>
            <a:ext cx="64008" cy="658368"/>
          </a:xfrm>
          <a:prstGeom prst="rect">
            <a:avLst/>
          </a:prstGeom>
          <a:solidFill>
            <a:srgbClr val="E70006"/>
          </a:solidFill>
          <a:ln/>
        </p:spPr>
      </p:sp>
      <p:sp>
        <p:nvSpPr>
          <p:cNvPr id="21" name="Text 18"/>
          <p:cNvSpPr/>
          <p:nvPr/>
        </p:nvSpPr>
        <p:spPr>
          <a:xfrm>
            <a:off x="7754112" y="3886200"/>
            <a:ext cx="3931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 feedback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7754112" y="4123944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C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Feedback stays on the employee record, not in a side channel.</a:t>
            </a:r>
            <a:endParaRPr lang="en-US" sz="1000" dirty="0"/>
          </a:p>
        </p:txBody>
      </p:sp>
      <p:sp>
        <p:nvSpPr>
          <p:cNvPr id="23" name="Shape 20"/>
          <p:cNvSpPr/>
          <p:nvPr/>
        </p:nvSpPr>
        <p:spPr>
          <a:xfrm>
            <a:off x="7543800" y="4544568"/>
            <a:ext cx="429768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8ECF2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7543800" y="4544568"/>
            <a:ext cx="64008" cy="658368"/>
          </a:xfrm>
          <a:prstGeom prst="rect">
            <a:avLst/>
          </a:prstGeom>
          <a:solidFill>
            <a:srgbClr val="C48A00"/>
          </a:solidFill>
          <a:ln/>
        </p:spPr>
      </p:sp>
      <p:sp>
        <p:nvSpPr>
          <p:cNvPr id="25" name="Text 22"/>
          <p:cNvSpPr/>
          <p:nvPr/>
        </p:nvSpPr>
        <p:spPr>
          <a:xfrm>
            <a:off x="7754112" y="4599432"/>
            <a:ext cx="3931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 connected to learning</a:t>
            </a:r>
            <a:endParaRPr lang="en-US" sz="1200" dirty="0"/>
          </a:p>
        </p:txBody>
      </p:sp>
      <p:sp>
        <p:nvSpPr>
          <p:cNvPr id="26" name="Text 23"/>
          <p:cNvSpPr/>
          <p:nvPr/>
        </p:nvSpPr>
        <p:spPr>
          <a:xfrm>
            <a:off x="7754112" y="4837176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C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Growth needs can become courses and pathways, not a note that goes nowhere.</a:t>
            </a:r>
            <a:endParaRPr lang="en-US" sz="1000" dirty="0"/>
          </a:p>
        </p:txBody>
      </p:sp>
      <p:sp>
        <p:nvSpPr>
          <p:cNvPr id="27" name="Shape 24"/>
          <p:cNvSpPr/>
          <p:nvPr/>
        </p:nvSpPr>
        <p:spPr>
          <a:xfrm>
            <a:off x="7543800" y="5257800"/>
            <a:ext cx="429768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8ECF2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7543800" y="5257800"/>
            <a:ext cx="64008" cy="658368"/>
          </a:xfrm>
          <a:prstGeom prst="rect">
            <a:avLst/>
          </a:prstGeom>
          <a:solidFill>
            <a:srgbClr val="157347"/>
          </a:solidFill>
          <a:ln/>
        </p:spPr>
      </p:sp>
      <p:sp>
        <p:nvSpPr>
          <p:cNvPr id="29" name="Text 26"/>
          <p:cNvSpPr/>
          <p:nvPr/>
        </p:nvSpPr>
        <p:spPr>
          <a:xfrm>
            <a:off x="7754112" y="5312664"/>
            <a:ext cx="3931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talent hub</a:t>
            </a:r>
            <a:endParaRPr lang="en-US" sz="1200" dirty="0"/>
          </a:p>
        </p:txBody>
      </p:sp>
      <p:sp>
        <p:nvSpPr>
          <p:cNvPr id="30" name="Text 27"/>
          <p:cNvSpPr/>
          <p:nvPr/>
        </p:nvSpPr>
        <p:spPr>
          <a:xfrm>
            <a:off x="7754112" y="5550408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C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Goals and performance sit with the same employee recruiting and learning already know.</a:t>
            </a:r>
            <a:endParaRPr lang="en-US" sz="1000" dirty="0"/>
          </a:p>
        </p:txBody>
      </p:sp>
      <p:sp>
        <p:nvSpPr>
          <p:cNvPr id="31" name="Shape 28"/>
          <p:cNvSpPr/>
          <p:nvPr/>
        </p:nvSpPr>
        <p:spPr>
          <a:xfrm>
            <a:off x="11018520" y="6355080"/>
            <a:ext cx="1170432" cy="365760"/>
          </a:xfrm>
          <a:prstGeom prst="roundRect">
            <a:avLst>
              <a:gd name="adj" fmla="val 15000"/>
            </a:avLst>
          </a:prstGeom>
          <a:solidFill>
            <a:srgbClr val="005BF7"/>
          </a:solidFill>
          <a:ln/>
        </p:spPr>
      </p:sp>
      <p:sp>
        <p:nvSpPr>
          <p:cNvPr id="32" name="Text 29"/>
          <p:cNvSpPr/>
          <p:nvPr/>
        </p:nvSpPr>
        <p:spPr>
          <a:xfrm>
            <a:off x="11018520" y="6355080"/>
            <a:ext cx="11704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60520" y="256032"/>
            <a:ext cx="3840480" cy="365760"/>
          </a:xfrm>
          <a:prstGeom prst="roundRect">
            <a:avLst>
              <a:gd name="adj" fmla="val 25000"/>
            </a:avLst>
          </a:prstGeom>
          <a:solidFill>
            <a:srgbClr val="005BF7"/>
          </a:solidFill>
          <a:ln/>
        </p:spPr>
      </p:sp>
      <p:sp>
        <p:nvSpPr>
          <p:cNvPr id="3" name="Text 1"/>
          <p:cNvSpPr/>
          <p:nvPr/>
        </p:nvSpPr>
        <p:spPr>
          <a:xfrm>
            <a:off x="4160520" y="256032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ZIORA ONE STORY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777240"/>
            <a:ext cx="11247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PERSON. </a:t>
            </a:r>
            <a:pPr algn="ctr" indent="0" marL="0">
              <a:buNone/>
            </a:pPr>
            <a:r>
              <a:rPr lang="en-US" sz="2200" b="1" dirty="0">
                <a:solidFill>
                  <a:srgbClr val="E700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RECORD.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20040" y="1280160"/>
            <a:ext cx="11521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4C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candidate you hire is the employee you onboard, train, review, and promote — without starting over in another system.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20040" y="1664208"/>
            <a:ext cx="1874520" cy="3657600"/>
          </a:xfrm>
          <a:prstGeom prst="roundRect">
            <a:avLst>
              <a:gd name="adj" fmla="val 4878"/>
            </a:avLst>
          </a:prstGeom>
          <a:solidFill>
            <a:srgbClr val="FFFFFF"/>
          </a:solidFill>
          <a:ln w="12700">
            <a:solidFill>
              <a:srgbClr val="E8ECF2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20040" y="1664208"/>
            <a:ext cx="1874520" cy="73152"/>
          </a:xfrm>
          <a:prstGeom prst="rect">
            <a:avLst/>
          </a:prstGeom>
          <a:solidFill>
            <a:srgbClr val="FAA902"/>
          </a:solidFill>
          <a:ln/>
        </p:spPr>
      </p:sp>
      <p:sp>
        <p:nvSpPr>
          <p:cNvPr id="8" name="Text 6"/>
          <p:cNvSpPr/>
          <p:nvPr/>
        </p:nvSpPr>
        <p:spPr>
          <a:xfrm>
            <a:off x="429768" y="1892808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AA90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29768" y="2304288"/>
            <a:ext cx="1645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Candidate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29768" y="3035808"/>
            <a:ext cx="16459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C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Sourced, screened, and interviewed in one pipeline.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286000" y="1664208"/>
            <a:ext cx="1874520" cy="3657600"/>
          </a:xfrm>
          <a:prstGeom prst="roundRect">
            <a:avLst>
              <a:gd name="adj" fmla="val 4878"/>
            </a:avLst>
          </a:prstGeom>
          <a:solidFill>
            <a:srgbClr val="FFFFFF"/>
          </a:solidFill>
          <a:ln w="12700">
            <a:solidFill>
              <a:srgbClr val="E8ECF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286000" y="1664208"/>
            <a:ext cx="1874520" cy="73152"/>
          </a:xfrm>
          <a:prstGeom prst="rect">
            <a:avLst/>
          </a:prstGeom>
          <a:solidFill>
            <a:srgbClr val="E70006"/>
          </a:solidFill>
          <a:ln/>
        </p:spPr>
      </p:sp>
      <p:sp>
        <p:nvSpPr>
          <p:cNvPr id="13" name="Text 11"/>
          <p:cNvSpPr/>
          <p:nvPr/>
        </p:nvSpPr>
        <p:spPr>
          <a:xfrm>
            <a:off x="2395728" y="1892808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700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2395728" y="2304288"/>
            <a:ext cx="1645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Offer accepted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2395728" y="3035808"/>
            <a:ext cx="16459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C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Offer letter and e-sign stay on the same record.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251960" y="1664208"/>
            <a:ext cx="1874520" cy="3657600"/>
          </a:xfrm>
          <a:prstGeom prst="roundRect">
            <a:avLst>
              <a:gd name="adj" fmla="val 4878"/>
            </a:avLst>
          </a:prstGeom>
          <a:solidFill>
            <a:srgbClr val="FFFFFF"/>
          </a:solidFill>
          <a:ln w="12700">
            <a:solidFill>
              <a:srgbClr val="E8EC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51960" y="1664208"/>
            <a:ext cx="1874520" cy="73152"/>
          </a:xfrm>
          <a:prstGeom prst="rect">
            <a:avLst/>
          </a:prstGeom>
          <a:solidFill>
            <a:srgbClr val="6301F5"/>
          </a:solidFill>
          <a:ln/>
        </p:spPr>
      </p:sp>
      <p:sp>
        <p:nvSpPr>
          <p:cNvPr id="18" name="Text 16"/>
          <p:cNvSpPr/>
          <p:nvPr/>
        </p:nvSpPr>
        <p:spPr>
          <a:xfrm>
            <a:off x="4361688" y="1892808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301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361688" y="2304288"/>
            <a:ext cx="1645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Employee created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4361688" y="3035808"/>
            <a:ext cx="16459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C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re-entry. The hire becomes the employee.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217920" y="1664208"/>
            <a:ext cx="1874520" cy="3657600"/>
          </a:xfrm>
          <a:prstGeom prst="roundRect">
            <a:avLst>
              <a:gd name="adj" fmla="val 4878"/>
            </a:avLst>
          </a:prstGeom>
          <a:solidFill>
            <a:srgbClr val="FFFFFF"/>
          </a:solidFill>
          <a:ln w="12700">
            <a:solidFill>
              <a:srgbClr val="E8ECF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217920" y="1664208"/>
            <a:ext cx="1874520" cy="73152"/>
          </a:xfrm>
          <a:prstGeom prst="rect">
            <a:avLst/>
          </a:prstGeom>
          <a:solidFill>
            <a:srgbClr val="005BF7"/>
          </a:solidFill>
          <a:ln/>
        </p:spPr>
      </p:sp>
      <p:sp>
        <p:nvSpPr>
          <p:cNvPr id="23" name="Text 21"/>
          <p:cNvSpPr/>
          <p:nvPr/>
        </p:nvSpPr>
        <p:spPr>
          <a:xfrm>
            <a:off x="6327648" y="1892808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5B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6327648" y="2304288"/>
            <a:ext cx="1645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Day-one learning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6327648" y="3035808"/>
            <a:ext cx="16459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C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Role-based paths, compliance, and checklists assigned automatically.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8183880" y="1664208"/>
            <a:ext cx="1874520" cy="3657600"/>
          </a:xfrm>
          <a:prstGeom prst="roundRect">
            <a:avLst>
              <a:gd name="adj" fmla="val 4878"/>
            </a:avLst>
          </a:prstGeom>
          <a:solidFill>
            <a:srgbClr val="FFFFFF"/>
          </a:solidFill>
          <a:ln w="12700">
            <a:solidFill>
              <a:srgbClr val="E8ECF2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183880" y="1664208"/>
            <a:ext cx="1874520" cy="73152"/>
          </a:xfrm>
          <a:prstGeom prst="rect">
            <a:avLst/>
          </a:prstGeom>
          <a:solidFill>
            <a:srgbClr val="34A435"/>
          </a:solidFill>
          <a:ln/>
        </p:spPr>
      </p:sp>
      <p:sp>
        <p:nvSpPr>
          <p:cNvPr id="28" name="Text 26"/>
          <p:cNvSpPr/>
          <p:nvPr/>
        </p:nvSpPr>
        <p:spPr>
          <a:xfrm>
            <a:off x="8293608" y="1892808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34A4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8293608" y="2304288"/>
            <a:ext cx="1645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 and grow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8293608" y="3035808"/>
            <a:ext cx="16459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C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Goals and reviews sit with the training that created the skill.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10149840" y="1664208"/>
            <a:ext cx="1874520" cy="3657600"/>
          </a:xfrm>
          <a:prstGeom prst="roundRect">
            <a:avLst>
              <a:gd name="adj" fmla="val 4878"/>
            </a:avLst>
          </a:prstGeom>
          <a:solidFill>
            <a:srgbClr val="FFFFFF"/>
          </a:solidFill>
          <a:ln w="12700">
            <a:solidFill>
              <a:srgbClr val="E8ECF2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0149840" y="1664208"/>
            <a:ext cx="1874520" cy="73152"/>
          </a:xfrm>
          <a:prstGeom prst="rect">
            <a:avLst/>
          </a:prstGeom>
          <a:solidFill>
            <a:srgbClr val="F5C518"/>
          </a:solidFill>
          <a:ln/>
        </p:spPr>
      </p:sp>
      <p:sp>
        <p:nvSpPr>
          <p:cNvPr id="33" name="Text 31"/>
          <p:cNvSpPr/>
          <p:nvPr/>
        </p:nvSpPr>
        <p:spPr>
          <a:xfrm>
            <a:off x="10259568" y="1892808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5C5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300" dirty="0"/>
          </a:p>
        </p:txBody>
      </p:sp>
      <p:sp>
        <p:nvSpPr>
          <p:cNvPr id="34" name="Text 32"/>
          <p:cNvSpPr/>
          <p:nvPr/>
        </p:nvSpPr>
        <p:spPr>
          <a:xfrm>
            <a:off x="10259568" y="2304288"/>
            <a:ext cx="1645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role</a:t>
            </a:r>
            <a:endParaRPr lang="en-US" sz="1400" dirty="0"/>
          </a:p>
        </p:txBody>
      </p:sp>
      <p:sp>
        <p:nvSpPr>
          <p:cNvPr id="35" name="Text 33"/>
          <p:cNvSpPr/>
          <p:nvPr/>
        </p:nvSpPr>
        <p:spPr>
          <a:xfrm>
            <a:off x="10259568" y="3035808"/>
            <a:ext cx="16459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C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 progression measured on skills readiness, not course count.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11018520" y="6355080"/>
            <a:ext cx="1170432" cy="365760"/>
          </a:xfrm>
          <a:prstGeom prst="roundRect">
            <a:avLst>
              <a:gd name="adj" fmla="val 15000"/>
            </a:avLst>
          </a:prstGeom>
          <a:solidFill>
            <a:srgbClr val="005BF7"/>
          </a:solidFill>
          <a:ln/>
        </p:spPr>
      </p:sp>
      <p:sp>
        <p:nvSpPr>
          <p:cNvPr id="37" name="Text 35"/>
          <p:cNvSpPr/>
          <p:nvPr/>
        </p:nvSpPr>
        <p:spPr>
          <a:xfrm>
            <a:off x="11018520" y="6355080"/>
            <a:ext cx="11704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297680" y="320040"/>
            <a:ext cx="3566160" cy="365760"/>
          </a:xfrm>
          <a:prstGeom prst="roundRect">
            <a:avLst>
              <a:gd name="adj" fmla="val 25000"/>
            </a:avLst>
          </a:prstGeom>
          <a:solidFill>
            <a:srgbClr val="005BF7"/>
          </a:solidFill>
          <a:ln/>
        </p:spPr>
      </p:sp>
      <p:sp>
        <p:nvSpPr>
          <p:cNvPr id="3" name="Text 1"/>
          <p:cNvSpPr/>
          <p:nvPr/>
        </p:nvSpPr>
        <p:spPr>
          <a:xfrm>
            <a:off x="4297680" y="3200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DIFFERENTIATION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82296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ORGANIZATIONS </a:t>
            </a:r>
            <a:pPr algn="ctr" indent="0" marL="0">
              <a:buNone/>
            </a:pPr>
            <a:r>
              <a:rPr lang="en-US" sz="2200" b="1" dirty="0">
                <a:solidFill>
                  <a:srgbClr val="E700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ZIORA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1234440"/>
            <a:ext cx="9418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4C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another LMS bolted onto an ATS. A modern workforce platform built to replace disconnected tools.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02920" y="1691640"/>
            <a:ext cx="3657600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E8ECF2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02920" y="1691640"/>
            <a:ext cx="3657600" cy="54864"/>
          </a:xfrm>
          <a:prstGeom prst="rect">
            <a:avLst/>
          </a:prstGeom>
          <a:solidFill>
            <a:srgbClr val="005BF7"/>
          </a:solidFill>
          <a:ln/>
        </p:spPr>
      </p:sp>
      <p:sp>
        <p:nvSpPr>
          <p:cNvPr id="8" name="Text 6"/>
          <p:cNvSpPr/>
          <p:nvPr/>
        </p:nvSpPr>
        <p:spPr>
          <a:xfrm>
            <a:off x="667512" y="1837944"/>
            <a:ext cx="502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5B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67512" y="2103120"/>
            <a:ext cx="3337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Workforce One, not point tools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67512" y="2468880"/>
            <a:ext cx="3337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C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Recruiting, onboarding, learning, and performance share one employee record instead of four logins.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343400" y="1691640"/>
            <a:ext cx="3657600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E8ECF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343400" y="1691640"/>
            <a:ext cx="3657600" cy="54864"/>
          </a:xfrm>
          <a:prstGeom prst="rect">
            <a:avLst/>
          </a:prstGeom>
          <a:solidFill>
            <a:srgbClr val="6301F5"/>
          </a:solidFill>
          <a:ln/>
        </p:spPr>
      </p:sp>
      <p:sp>
        <p:nvSpPr>
          <p:cNvPr id="13" name="Text 11"/>
          <p:cNvSpPr/>
          <p:nvPr/>
        </p:nvSpPr>
        <p:spPr>
          <a:xfrm>
            <a:off x="4507992" y="1837944"/>
            <a:ext cx="502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301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507992" y="2103120"/>
            <a:ext cx="3337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LMS and learning experience together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07992" y="2468880"/>
            <a:ext cx="3337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C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 courses, assign paths, and deliver the learner experience from the same product.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8183880" y="1691640"/>
            <a:ext cx="3657600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E8EC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183880" y="1691640"/>
            <a:ext cx="3657600" cy="54864"/>
          </a:xfrm>
          <a:prstGeom prst="rect">
            <a:avLst/>
          </a:prstGeom>
          <a:solidFill>
            <a:srgbClr val="E70006"/>
          </a:solidFill>
          <a:ln/>
        </p:spPr>
      </p:sp>
      <p:sp>
        <p:nvSpPr>
          <p:cNvPr id="18" name="Text 16"/>
          <p:cNvSpPr/>
          <p:nvPr/>
        </p:nvSpPr>
        <p:spPr>
          <a:xfrm>
            <a:off x="8348472" y="1837944"/>
            <a:ext cx="502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700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8348472" y="2103120"/>
            <a:ext cx="3337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inside the workflow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348472" y="2468880"/>
            <a:ext cx="3337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C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Recommendations, summarization, and recruiting match sit in the work — licensed where they are tenant modules.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502920" y="3246120"/>
            <a:ext cx="3657600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E8ECF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02920" y="3246120"/>
            <a:ext cx="3657600" cy="54864"/>
          </a:xfrm>
          <a:prstGeom prst="rect">
            <a:avLst/>
          </a:prstGeom>
          <a:solidFill>
            <a:srgbClr val="34A435"/>
          </a:solidFill>
          <a:ln/>
        </p:spPr>
      </p:sp>
      <p:sp>
        <p:nvSpPr>
          <p:cNvPr id="23" name="Text 21"/>
          <p:cNvSpPr/>
          <p:nvPr/>
        </p:nvSpPr>
        <p:spPr>
          <a:xfrm>
            <a:off x="667512" y="3392424"/>
            <a:ext cx="502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34A4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667512" y="3657600"/>
            <a:ext cx="3337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Expert implementation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667512" y="4023360"/>
            <a:ext cx="3337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C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Consultants with 20+ years in enterprise learning, not a ticket queue after go-live.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343400" y="3246120"/>
            <a:ext cx="3657600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E8ECF2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343400" y="3246120"/>
            <a:ext cx="3657600" cy="54864"/>
          </a:xfrm>
          <a:prstGeom prst="rect">
            <a:avLst/>
          </a:prstGeom>
          <a:solidFill>
            <a:srgbClr val="FAA902"/>
          </a:solidFill>
          <a:ln/>
        </p:spPr>
      </p:sp>
      <p:sp>
        <p:nvSpPr>
          <p:cNvPr id="28" name="Text 26"/>
          <p:cNvSpPr/>
          <p:nvPr/>
        </p:nvSpPr>
        <p:spPr>
          <a:xfrm>
            <a:off x="4507992" y="3392424"/>
            <a:ext cx="502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AA90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07992" y="3657600"/>
            <a:ext cx="3337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Production-ready in two weeks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4507992" y="4023360"/>
            <a:ext cx="3337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C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Rapid deployment with proven onboarding — not a nine-month integration program.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8183880" y="3246120"/>
            <a:ext cx="3657600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E8ECF2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183880" y="3246120"/>
            <a:ext cx="3657600" cy="54864"/>
          </a:xfrm>
          <a:prstGeom prst="rect">
            <a:avLst/>
          </a:prstGeom>
          <a:solidFill>
            <a:srgbClr val="157347"/>
          </a:solidFill>
          <a:ln/>
        </p:spPr>
      </p:sp>
      <p:sp>
        <p:nvSpPr>
          <p:cNvPr id="33" name="Text 31"/>
          <p:cNvSpPr/>
          <p:nvPr/>
        </p:nvSpPr>
        <p:spPr>
          <a:xfrm>
            <a:off x="8348472" y="3392424"/>
            <a:ext cx="502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573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300" dirty="0"/>
          </a:p>
        </p:txBody>
      </p:sp>
      <p:sp>
        <p:nvSpPr>
          <p:cNvPr id="34" name="Text 32"/>
          <p:cNvSpPr/>
          <p:nvPr/>
        </p:nvSpPr>
        <p:spPr>
          <a:xfrm>
            <a:off x="8348472" y="3657600"/>
            <a:ext cx="3337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Historical LMS migration</a:t>
            </a:r>
            <a:endParaRPr lang="en-US" sz="1400" dirty="0"/>
          </a:p>
        </p:txBody>
      </p:sp>
      <p:sp>
        <p:nvSpPr>
          <p:cNvPr id="35" name="Text 33"/>
          <p:cNvSpPr/>
          <p:nvPr/>
        </p:nvSpPr>
        <p:spPr>
          <a:xfrm>
            <a:off x="8348472" y="4023360"/>
            <a:ext cx="3337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C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Bring users, learning history, and certifications from legacy platforms with minimal disruption.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11018520" y="6355080"/>
            <a:ext cx="1170432" cy="365760"/>
          </a:xfrm>
          <a:prstGeom prst="roundRect">
            <a:avLst>
              <a:gd name="adj" fmla="val 15000"/>
            </a:avLst>
          </a:prstGeom>
          <a:solidFill>
            <a:srgbClr val="005BF7"/>
          </a:solidFill>
          <a:ln/>
        </p:spPr>
      </p:sp>
      <p:sp>
        <p:nvSpPr>
          <p:cNvPr id="37" name="Text 35"/>
          <p:cNvSpPr/>
          <p:nvPr/>
        </p:nvSpPr>
        <p:spPr>
          <a:xfrm>
            <a:off x="11018520" y="6355080"/>
            <a:ext cx="11704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743200" y="164592"/>
            <a:ext cx="6675120" cy="365760"/>
          </a:xfrm>
          <a:prstGeom prst="roundRect">
            <a:avLst>
              <a:gd name="adj" fmla="val 25000"/>
            </a:avLst>
          </a:prstGeom>
          <a:solidFill>
            <a:srgbClr val="005BF7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0" y="164592"/>
            <a:ext cx="6675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 VS. THEM: HOW ARE WE DIFFERENT?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274320" y="621792"/>
            <a:ext cx="11612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C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Disconnected systems and siloed learning versus one unified, engaging, enterprise-wide learning platform.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365760" y="960120"/>
            <a:ext cx="11430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PLATFORM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365760" y="1207008"/>
            <a:ext cx="5623560" cy="1234440"/>
          </a:xfrm>
          <a:prstGeom prst="roundRect">
            <a:avLst>
              <a:gd name="adj" fmla="val 4444"/>
            </a:avLst>
          </a:prstGeom>
          <a:solidFill>
            <a:srgbClr val="EEF0F3"/>
          </a:solidFill>
          <a:ln/>
        </p:spPr>
      </p:sp>
      <p:sp>
        <p:nvSpPr>
          <p:cNvPr id="7" name="Shape 5"/>
          <p:cNvSpPr/>
          <p:nvPr/>
        </p:nvSpPr>
        <p:spPr>
          <a:xfrm>
            <a:off x="475488" y="1280160"/>
            <a:ext cx="1554480" cy="365760"/>
          </a:xfrm>
          <a:prstGeom prst="roundRect">
            <a:avLst>
              <a:gd name="adj" fmla="val 25000"/>
            </a:avLst>
          </a:prstGeom>
          <a:solidFill>
            <a:srgbClr val="005BF7"/>
          </a:solidFill>
          <a:ln/>
        </p:spPr>
      </p:sp>
      <p:sp>
        <p:nvSpPr>
          <p:cNvPr id="8" name="Text 6"/>
          <p:cNvSpPr/>
          <p:nvPr/>
        </p:nvSpPr>
        <p:spPr>
          <a:xfrm>
            <a:off x="475488" y="128016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REGULAR WAY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93776" y="1682496"/>
            <a:ext cx="53675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Disconnected systems that each hold their own version of a person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Siloed learning that never reaches hiring or performance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Another point tool added to an already fragmented stack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172200" y="1207008"/>
            <a:ext cx="5623560" cy="1234440"/>
          </a:xfrm>
          <a:prstGeom prst="roundRect">
            <a:avLst>
              <a:gd name="adj" fmla="val 4444"/>
            </a:avLst>
          </a:prstGeom>
          <a:solidFill>
            <a:srgbClr val="C8F04D"/>
          </a:solidFill>
          <a:ln/>
        </p:spPr>
      </p:sp>
      <p:sp>
        <p:nvSpPr>
          <p:cNvPr id="11" name="Shape 9"/>
          <p:cNvSpPr/>
          <p:nvPr/>
        </p:nvSpPr>
        <p:spPr>
          <a:xfrm>
            <a:off x="6281928" y="1280160"/>
            <a:ext cx="1554480" cy="365760"/>
          </a:xfrm>
          <a:prstGeom prst="roundRect">
            <a:avLst>
              <a:gd name="adj" fmla="val 25000"/>
            </a:avLst>
          </a:prstGeom>
          <a:solidFill>
            <a:srgbClr val="005BF7"/>
          </a:solidFill>
          <a:ln/>
        </p:spPr>
      </p:sp>
      <p:sp>
        <p:nvSpPr>
          <p:cNvPr id="12" name="Text 10"/>
          <p:cNvSpPr/>
          <p:nvPr/>
        </p:nvSpPr>
        <p:spPr>
          <a:xfrm>
            <a:off x="6281928" y="128016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WAY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300216" y="1682496"/>
            <a:ext cx="53675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☑  One unified, engaging platform for the entire workforce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☑  Enterprise-wide learning at the core of every role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☑  Hiring, learning, and performance on one employee record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365760" y="2606040"/>
            <a:ext cx="5760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YOU GO LIVE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365760" y="2862072"/>
            <a:ext cx="2788920" cy="1371600"/>
          </a:xfrm>
          <a:prstGeom prst="roundRect">
            <a:avLst>
              <a:gd name="adj" fmla="val 4000"/>
            </a:avLst>
          </a:prstGeom>
          <a:solidFill>
            <a:srgbClr val="EEF0F3"/>
          </a:solidFill>
          <a:ln/>
        </p:spPr>
      </p:sp>
      <p:sp>
        <p:nvSpPr>
          <p:cNvPr id="16" name="Shape 14"/>
          <p:cNvSpPr/>
          <p:nvPr/>
        </p:nvSpPr>
        <p:spPr>
          <a:xfrm>
            <a:off x="475488" y="2935224"/>
            <a:ext cx="1554480" cy="365760"/>
          </a:xfrm>
          <a:prstGeom prst="roundRect">
            <a:avLst>
              <a:gd name="adj" fmla="val 25000"/>
            </a:avLst>
          </a:prstGeom>
          <a:solidFill>
            <a:srgbClr val="005BF7"/>
          </a:solidFill>
          <a:ln/>
        </p:spPr>
      </p:sp>
      <p:sp>
        <p:nvSpPr>
          <p:cNvPr id="17" name="Text 15"/>
          <p:cNvSpPr/>
          <p:nvPr/>
        </p:nvSpPr>
        <p:spPr>
          <a:xfrm>
            <a:off x="475488" y="2935224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REGULAR WAY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93776" y="3337560"/>
            <a:ext cx="253288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A nine-month integration program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Re-key the new hire into learning and HR tools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3291840" y="2862072"/>
            <a:ext cx="2788920" cy="1371600"/>
          </a:xfrm>
          <a:prstGeom prst="roundRect">
            <a:avLst>
              <a:gd name="adj" fmla="val 4000"/>
            </a:avLst>
          </a:prstGeom>
          <a:solidFill>
            <a:srgbClr val="C8F04D"/>
          </a:solidFill>
          <a:ln/>
        </p:spPr>
      </p:sp>
      <p:sp>
        <p:nvSpPr>
          <p:cNvPr id="20" name="Shape 18"/>
          <p:cNvSpPr/>
          <p:nvPr/>
        </p:nvSpPr>
        <p:spPr>
          <a:xfrm>
            <a:off x="3401568" y="2935224"/>
            <a:ext cx="1554480" cy="365760"/>
          </a:xfrm>
          <a:prstGeom prst="roundRect">
            <a:avLst>
              <a:gd name="adj" fmla="val 25000"/>
            </a:avLst>
          </a:prstGeom>
          <a:solidFill>
            <a:srgbClr val="005BF7"/>
          </a:solidFill>
          <a:ln/>
        </p:spPr>
      </p:sp>
      <p:sp>
        <p:nvSpPr>
          <p:cNvPr id="21" name="Text 19"/>
          <p:cNvSpPr/>
          <p:nvPr/>
        </p:nvSpPr>
        <p:spPr>
          <a:xfrm>
            <a:off x="3401568" y="2935224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WAY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3419856" y="3337560"/>
            <a:ext cx="253288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☑  Production-ready in two weeks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☑  The accepted offer becomes the employee record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☑  Users, history, and certifications move from the legacy LMS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6263640" y="2606040"/>
            <a:ext cx="5760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 FOR PEOPLE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6263640" y="2862072"/>
            <a:ext cx="2788920" cy="1371600"/>
          </a:xfrm>
          <a:prstGeom prst="roundRect">
            <a:avLst>
              <a:gd name="adj" fmla="val 4000"/>
            </a:avLst>
          </a:prstGeom>
          <a:solidFill>
            <a:srgbClr val="EEF0F3"/>
          </a:solidFill>
          <a:ln/>
        </p:spPr>
      </p:sp>
      <p:sp>
        <p:nvSpPr>
          <p:cNvPr id="25" name="Shape 23"/>
          <p:cNvSpPr/>
          <p:nvPr/>
        </p:nvSpPr>
        <p:spPr>
          <a:xfrm>
            <a:off x="6373368" y="2935224"/>
            <a:ext cx="1554480" cy="365760"/>
          </a:xfrm>
          <a:prstGeom prst="roundRect">
            <a:avLst>
              <a:gd name="adj" fmla="val 25000"/>
            </a:avLst>
          </a:prstGeom>
          <a:solidFill>
            <a:srgbClr val="005BF7"/>
          </a:solidFill>
          <a:ln/>
        </p:spPr>
      </p:sp>
      <p:sp>
        <p:nvSpPr>
          <p:cNvPr id="26" name="Text 24"/>
          <p:cNvSpPr/>
          <p:nvPr/>
        </p:nvSpPr>
        <p:spPr>
          <a:xfrm>
            <a:off x="6373368" y="2935224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REGULAR WAY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6391656" y="3337560"/>
            <a:ext cx="253288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Separate logins for hiring, training, and reviews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Managers export spreadsheets to see progress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People go unseen between review cycles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9189720" y="2862072"/>
            <a:ext cx="2788920" cy="1371600"/>
          </a:xfrm>
          <a:prstGeom prst="roundRect">
            <a:avLst>
              <a:gd name="adj" fmla="val 4000"/>
            </a:avLst>
          </a:prstGeom>
          <a:solidFill>
            <a:srgbClr val="C8F04D"/>
          </a:solidFill>
          <a:ln/>
        </p:spPr>
      </p:sp>
      <p:sp>
        <p:nvSpPr>
          <p:cNvPr id="29" name="Shape 27"/>
          <p:cNvSpPr/>
          <p:nvPr/>
        </p:nvSpPr>
        <p:spPr>
          <a:xfrm>
            <a:off x="9299448" y="2935224"/>
            <a:ext cx="1554480" cy="365760"/>
          </a:xfrm>
          <a:prstGeom prst="roundRect">
            <a:avLst>
              <a:gd name="adj" fmla="val 25000"/>
            </a:avLst>
          </a:prstGeom>
          <a:solidFill>
            <a:srgbClr val="005BF7"/>
          </a:solidFill>
          <a:ln/>
        </p:spPr>
      </p:sp>
      <p:sp>
        <p:nvSpPr>
          <p:cNvPr id="30" name="Text 28"/>
          <p:cNvSpPr/>
          <p:nvPr/>
        </p:nvSpPr>
        <p:spPr>
          <a:xfrm>
            <a:off x="9299448" y="2935224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WAY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9317736" y="3337560"/>
            <a:ext cx="253288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☑  One record from candidate to the next role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☑  Day-one paths, checklists, and compliance on the role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☑  Growth measured on skills readiness, not course count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365760" y="4389120"/>
            <a:ext cx="5760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ADHERENCE TO READINESS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365760" y="4645152"/>
            <a:ext cx="2788920" cy="1371600"/>
          </a:xfrm>
          <a:prstGeom prst="roundRect">
            <a:avLst>
              <a:gd name="adj" fmla="val 4000"/>
            </a:avLst>
          </a:prstGeom>
          <a:solidFill>
            <a:srgbClr val="EEF0F3"/>
          </a:solidFill>
          <a:ln/>
        </p:spPr>
      </p:sp>
      <p:sp>
        <p:nvSpPr>
          <p:cNvPr id="34" name="Shape 32"/>
          <p:cNvSpPr/>
          <p:nvPr/>
        </p:nvSpPr>
        <p:spPr>
          <a:xfrm>
            <a:off x="475488" y="4718304"/>
            <a:ext cx="1554480" cy="365760"/>
          </a:xfrm>
          <a:prstGeom prst="roundRect">
            <a:avLst>
              <a:gd name="adj" fmla="val 25000"/>
            </a:avLst>
          </a:prstGeom>
          <a:solidFill>
            <a:srgbClr val="005BF7"/>
          </a:solidFill>
          <a:ln/>
        </p:spPr>
      </p:sp>
      <p:sp>
        <p:nvSpPr>
          <p:cNvPr id="35" name="Text 33"/>
          <p:cNvSpPr/>
          <p:nvPr/>
        </p:nvSpPr>
        <p:spPr>
          <a:xfrm>
            <a:off x="475488" y="4718304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REGULAR WAY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493776" y="5120640"/>
            <a:ext cx="253288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Training records trapped in a separate system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Audit packs assembled from spreadsheets and inboxes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3291840" y="4645152"/>
            <a:ext cx="2788920" cy="1371600"/>
          </a:xfrm>
          <a:prstGeom prst="roundRect">
            <a:avLst>
              <a:gd name="adj" fmla="val 4000"/>
            </a:avLst>
          </a:prstGeom>
          <a:solidFill>
            <a:srgbClr val="C8F04D"/>
          </a:solidFill>
          <a:ln/>
        </p:spPr>
      </p:sp>
      <p:sp>
        <p:nvSpPr>
          <p:cNvPr id="38" name="Shape 36"/>
          <p:cNvSpPr/>
          <p:nvPr/>
        </p:nvSpPr>
        <p:spPr>
          <a:xfrm>
            <a:off x="3401568" y="4718304"/>
            <a:ext cx="1554480" cy="365760"/>
          </a:xfrm>
          <a:prstGeom prst="roundRect">
            <a:avLst>
              <a:gd name="adj" fmla="val 25000"/>
            </a:avLst>
          </a:prstGeom>
          <a:solidFill>
            <a:srgbClr val="005BF7"/>
          </a:solidFill>
          <a:ln/>
        </p:spPr>
      </p:sp>
      <p:sp>
        <p:nvSpPr>
          <p:cNvPr id="39" name="Text 37"/>
          <p:cNvSpPr/>
          <p:nvPr/>
        </p:nvSpPr>
        <p:spPr>
          <a:xfrm>
            <a:off x="3401568" y="4718304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WAY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3419856" y="5120640"/>
            <a:ext cx="253288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☑  Completions, certificates, and e-sign on the employee record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☑  Recurring required training that stays current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☑  A manager view of assigned, in progress, and complete</a:t>
            </a:r>
            <a:endParaRPr lang="en-US" sz="1100" dirty="0"/>
          </a:p>
        </p:txBody>
      </p:sp>
      <p:sp>
        <p:nvSpPr>
          <p:cNvPr id="41" name="Text 39"/>
          <p:cNvSpPr/>
          <p:nvPr/>
        </p:nvSpPr>
        <p:spPr>
          <a:xfrm>
            <a:off x="6263640" y="4389120"/>
            <a:ext cx="5760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618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EXPERIENCE</a:t>
            </a:r>
            <a:endParaRPr lang="en-US" sz="1100" dirty="0"/>
          </a:p>
        </p:txBody>
      </p:sp>
      <p:sp>
        <p:nvSpPr>
          <p:cNvPr id="42" name="Shape 40"/>
          <p:cNvSpPr/>
          <p:nvPr/>
        </p:nvSpPr>
        <p:spPr>
          <a:xfrm>
            <a:off x="6263640" y="4645152"/>
            <a:ext cx="2788920" cy="1371600"/>
          </a:xfrm>
          <a:prstGeom prst="roundRect">
            <a:avLst>
              <a:gd name="adj" fmla="val 4000"/>
            </a:avLst>
          </a:prstGeom>
          <a:solidFill>
            <a:srgbClr val="EEF0F3"/>
          </a:solidFill>
          <a:ln/>
        </p:spPr>
      </p:sp>
      <p:sp>
        <p:nvSpPr>
          <p:cNvPr id="43" name="Shape 41"/>
          <p:cNvSpPr/>
          <p:nvPr/>
        </p:nvSpPr>
        <p:spPr>
          <a:xfrm>
            <a:off x="6373368" y="4718304"/>
            <a:ext cx="1554480" cy="365760"/>
          </a:xfrm>
          <a:prstGeom prst="roundRect">
            <a:avLst>
              <a:gd name="adj" fmla="val 25000"/>
            </a:avLst>
          </a:prstGeom>
          <a:solidFill>
            <a:srgbClr val="005BF7"/>
          </a:solidFill>
          <a:ln/>
        </p:spPr>
      </p:sp>
      <p:sp>
        <p:nvSpPr>
          <p:cNvPr id="44" name="Text 42"/>
          <p:cNvSpPr/>
          <p:nvPr/>
        </p:nvSpPr>
        <p:spPr>
          <a:xfrm>
            <a:off x="6373368" y="4718304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REGULAR WAY</a:t>
            </a:r>
            <a:endParaRPr lang="en-US" sz="1200" dirty="0"/>
          </a:p>
        </p:txBody>
      </p:sp>
      <p:sp>
        <p:nvSpPr>
          <p:cNvPr id="45" name="Text 43"/>
          <p:cNvSpPr/>
          <p:nvPr/>
        </p:nvSpPr>
        <p:spPr>
          <a:xfrm>
            <a:off x="6391656" y="5120640"/>
            <a:ext cx="253288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The same demo for every organization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A ticket queue after go-live</a:t>
            </a:r>
            <a:endParaRPr lang="en-US" sz="1100" dirty="0"/>
          </a:p>
        </p:txBody>
      </p:sp>
      <p:sp>
        <p:nvSpPr>
          <p:cNvPr id="46" name="Shape 44"/>
          <p:cNvSpPr/>
          <p:nvPr/>
        </p:nvSpPr>
        <p:spPr>
          <a:xfrm>
            <a:off x="9189720" y="4645152"/>
            <a:ext cx="2788920" cy="1371600"/>
          </a:xfrm>
          <a:prstGeom prst="roundRect">
            <a:avLst>
              <a:gd name="adj" fmla="val 4000"/>
            </a:avLst>
          </a:prstGeom>
          <a:solidFill>
            <a:srgbClr val="C8F04D"/>
          </a:solidFill>
          <a:ln/>
        </p:spPr>
      </p:sp>
      <p:sp>
        <p:nvSpPr>
          <p:cNvPr id="47" name="Shape 45"/>
          <p:cNvSpPr/>
          <p:nvPr/>
        </p:nvSpPr>
        <p:spPr>
          <a:xfrm>
            <a:off x="9299448" y="4718304"/>
            <a:ext cx="1554480" cy="365760"/>
          </a:xfrm>
          <a:prstGeom prst="roundRect">
            <a:avLst>
              <a:gd name="adj" fmla="val 25000"/>
            </a:avLst>
          </a:prstGeom>
          <a:solidFill>
            <a:srgbClr val="005BF7"/>
          </a:solidFill>
          <a:ln/>
        </p:spPr>
      </p:sp>
      <p:sp>
        <p:nvSpPr>
          <p:cNvPr id="48" name="Text 46"/>
          <p:cNvSpPr/>
          <p:nvPr/>
        </p:nvSpPr>
        <p:spPr>
          <a:xfrm>
            <a:off x="9299448" y="4718304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WAY</a:t>
            </a:r>
            <a:endParaRPr lang="en-US" sz="1200" dirty="0"/>
          </a:p>
        </p:txBody>
      </p:sp>
      <p:sp>
        <p:nvSpPr>
          <p:cNvPr id="49" name="Text 47"/>
          <p:cNvSpPr/>
          <p:nvPr/>
        </p:nvSpPr>
        <p:spPr>
          <a:xfrm>
            <a:off x="9317736" y="5120640"/>
            <a:ext cx="253288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☑  A walkthrough mapped to your workflows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☑  Consultants with 20+ years in enterprise learning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24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☑  Customer requests that get built and shipped</a:t>
            </a:r>
            <a:endParaRPr lang="en-US" sz="1100" dirty="0"/>
          </a:p>
        </p:txBody>
      </p:sp>
      <p:sp>
        <p:nvSpPr>
          <p:cNvPr id="50" name="Shape 48"/>
          <p:cNvSpPr/>
          <p:nvPr/>
        </p:nvSpPr>
        <p:spPr>
          <a:xfrm>
            <a:off x="11018520" y="6355080"/>
            <a:ext cx="1170432" cy="365760"/>
          </a:xfrm>
          <a:prstGeom prst="roundRect">
            <a:avLst>
              <a:gd name="adj" fmla="val 15000"/>
            </a:avLst>
          </a:prstGeom>
          <a:solidFill>
            <a:srgbClr val="005BF7"/>
          </a:solidFill>
          <a:ln/>
        </p:spPr>
      </p:sp>
      <p:sp>
        <p:nvSpPr>
          <p:cNvPr id="51" name="Text 49"/>
          <p:cNvSpPr/>
          <p:nvPr/>
        </p:nvSpPr>
        <p:spPr>
          <a:xfrm>
            <a:off x="11018520" y="6355080"/>
            <a:ext cx="11704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Ziora\Source\ZioraWebsiteNew\ziorawebsite\public\img\contact\pexels-vlada-karpovich-743384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80E">
              <a:alpha val="65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502920" y="320040"/>
            <a:ext cx="2035857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/>
        </p:spPr>
      </p:sp>
      <p:pic>
        <p:nvPicPr>
          <p:cNvPr id="5" name="Image 1" descr="C:\Ziora\Source\ZioraWebsiteNew\ziorawebsite\public\assets\ZioraLogo_withtransparentBackgroun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936" y="429768"/>
            <a:ext cx="1779825" cy="53035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02920" y="109728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 Workforce One with your team.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502920" y="164592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with a 10-question health check, or sit down for a demo with your roles and content.</a:t>
            </a:r>
            <a:endParaRPr lang="en-US" sz="1500" dirty="0"/>
          </a:p>
        </p:txBody>
      </p:sp>
      <p:sp>
        <p:nvSpPr>
          <p:cNvPr id="8" name="Text 4"/>
          <p:cNvSpPr/>
          <p:nvPr/>
        </p:nvSpPr>
        <p:spPr>
          <a:xfrm>
            <a:off x="502920" y="2194560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5DB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by practitioners with 20+ years in enterprise learning.</a:t>
            </a:r>
            <a:endParaRPr lang="en-US" sz="1300" dirty="0"/>
          </a:p>
        </p:txBody>
      </p:sp>
      <p:sp>
        <p:nvSpPr>
          <p:cNvPr id="9" name="Text 5"/>
          <p:cNvSpPr/>
          <p:nvPr/>
        </p:nvSpPr>
        <p:spPr>
          <a:xfrm>
            <a:off x="502920" y="2651760"/>
            <a:ext cx="7132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Sales@ziora.co  ·  ziora.co/request-demo  ·  ziora.co/workforce-healthcheck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502920" y="3200400"/>
            <a:ext cx="132588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/>
        </p:spPr>
      </p:sp>
      <p:pic>
        <p:nvPicPr>
          <p:cNvPr id="11" name="Image 2" descr="C:\Ziora\Source\ZioraWebsiteNew\ziorawebsite\public\assets\qr-request-demo.sv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2648" y="3310128"/>
            <a:ext cx="1097280" cy="109728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502920" y="4617720"/>
            <a:ext cx="1325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700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Request a Demo</a:t>
            </a:r>
            <a:endParaRPr lang="en-US" sz="1100" dirty="0"/>
          </a:p>
        </p:txBody>
      </p:sp>
      <p:sp>
        <p:nvSpPr>
          <p:cNvPr id="13" name="Shape 8"/>
          <p:cNvSpPr/>
          <p:nvPr/>
        </p:nvSpPr>
        <p:spPr>
          <a:xfrm>
            <a:off x="2057400" y="3200400"/>
            <a:ext cx="132588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/>
        </p:spPr>
      </p:sp>
      <p:pic>
        <p:nvPicPr>
          <p:cNvPr id="14" name="Image 3" descr="C:\Ziora\Source\ZioraWebsiteNew\ziorawebsite\public\assets\qr-healthcheck.sv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67128" y="3310128"/>
            <a:ext cx="1097280" cy="109728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2057400" y="4617720"/>
            <a:ext cx="1325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301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Health Check</a:t>
            </a:r>
            <a:endParaRPr lang="en-US" sz="1100" dirty="0"/>
          </a:p>
        </p:txBody>
      </p:sp>
      <p:sp>
        <p:nvSpPr>
          <p:cNvPr id="16" name="Shape 10"/>
          <p:cNvSpPr/>
          <p:nvPr/>
        </p:nvSpPr>
        <p:spPr>
          <a:xfrm>
            <a:off x="3611880" y="3200400"/>
            <a:ext cx="132588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/>
        </p:spPr>
      </p:sp>
      <p:pic>
        <p:nvPicPr>
          <p:cNvPr id="17" name="Image 4" descr="C:\Ziora\Source\ZioraWebsiteNew\ziorawebsite\public\assets\qr-linkedin.sv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21608" y="3310128"/>
            <a:ext cx="1097280" cy="1097280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3611880" y="4617720"/>
            <a:ext cx="1325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5B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LinkedIn</a:t>
            </a:r>
            <a:endParaRPr lang="en-US" sz="1100" dirty="0"/>
          </a:p>
        </p:txBody>
      </p:sp>
      <p:sp>
        <p:nvSpPr>
          <p:cNvPr id="19" name="Text 12"/>
          <p:cNvSpPr/>
          <p:nvPr/>
        </p:nvSpPr>
        <p:spPr>
          <a:xfrm>
            <a:off x="7772400" y="118872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C8F0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FOR THESE INDUSTRIES</a:t>
            </a:r>
            <a:endParaRPr lang="en-US" sz="1200" dirty="0"/>
          </a:p>
        </p:txBody>
      </p:sp>
      <p:sp>
        <p:nvSpPr>
          <p:cNvPr id="20" name="Shape 13"/>
          <p:cNvSpPr/>
          <p:nvPr/>
        </p:nvSpPr>
        <p:spPr>
          <a:xfrm>
            <a:off x="7818120" y="1764792"/>
            <a:ext cx="146304" cy="146304"/>
          </a:xfrm>
          <a:prstGeom prst="ellipse">
            <a:avLst/>
          </a:prstGeom>
          <a:solidFill>
            <a:srgbClr val="34A435"/>
          </a:solidFill>
          <a:ln/>
        </p:spPr>
      </p:sp>
      <p:sp>
        <p:nvSpPr>
          <p:cNvPr id="21" name="Text 14"/>
          <p:cNvSpPr/>
          <p:nvPr/>
        </p:nvSpPr>
        <p:spPr>
          <a:xfrm>
            <a:off x="8092440" y="169164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Healthcare</a:t>
            </a:r>
            <a:endParaRPr lang="en-US" sz="1600" dirty="0"/>
          </a:p>
        </p:txBody>
      </p:sp>
      <p:sp>
        <p:nvSpPr>
          <p:cNvPr id="22" name="Shape 15"/>
          <p:cNvSpPr/>
          <p:nvPr/>
        </p:nvSpPr>
        <p:spPr>
          <a:xfrm>
            <a:off x="7818120" y="2267712"/>
            <a:ext cx="146304" cy="146304"/>
          </a:xfrm>
          <a:prstGeom prst="ellipse">
            <a:avLst/>
          </a:prstGeom>
          <a:solidFill>
            <a:srgbClr val="34A435"/>
          </a:solidFill>
          <a:ln/>
        </p:spPr>
      </p:sp>
      <p:sp>
        <p:nvSpPr>
          <p:cNvPr id="23" name="Text 16"/>
          <p:cNvSpPr/>
          <p:nvPr/>
        </p:nvSpPr>
        <p:spPr>
          <a:xfrm>
            <a:off x="8092440" y="219456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Manufacturing</a:t>
            </a:r>
            <a:endParaRPr lang="en-US" sz="1600" dirty="0"/>
          </a:p>
        </p:txBody>
      </p:sp>
      <p:sp>
        <p:nvSpPr>
          <p:cNvPr id="24" name="Shape 17"/>
          <p:cNvSpPr/>
          <p:nvPr/>
        </p:nvSpPr>
        <p:spPr>
          <a:xfrm>
            <a:off x="7818120" y="2770632"/>
            <a:ext cx="146304" cy="146304"/>
          </a:xfrm>
          <a:prstGeom prst="ellipse">
            <a:avLst/>
          </a:prstGeom>
          <a:solidFill>
            <a:srgbClr val="34A435"/>
          </a:solidFill>
          <a:ln/>
        </p:spPr>
      </p:sp>
      <p:sp>
        <p:nvSpPr>
          <p:cNvPr id="25" name="Text 18"/>
          <p:cNvSpPr/>
          <p:nvPr/>
        </p:nvSpPr>
        <p:spPr>
          <a:xfrm>
            <a:off x="8092440" y="269748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Airlines</a:t>
            </a:r>
            <a:endParaRPr lang="en-US" sz="1600" dirty="0"/>
          </a:p>
        </p:txBody>
      </p:sp>
      <p:sp>
        <p:nvSpPr>
          <p:cNvPr id="26" name="Shape 19"/>
          <p:cNvSpPr/>
          <p:nvPr/>
        </p:nvSpPr>
        <p:spPr>
          <a:xfrm>
            <a:off x="7818120" y="3273552"/>
            <a:ext cx="146304" cy="146304"/>
          </a:xfrm>
          <a:prstGeom prst="ellipse">
            <a:avLst/>
          </a:prstGeom>
          <a:solidFill>
            <a:srgbClr val="34A435"/>
          </a:solidFill>
          <a:ln/>
        </p:spPr>
      </p:sp>
      <p:sp>
        <p:nvSpPr>
          <p:cNvPr id="27" name="Text 20"/>
          <p:cNvSpPr/>
          <p:nvPr/>
        </p:nvSpPr>
        <p:spPr>
          <a:xfrm>
            <a:off x="8092440" y="320040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Banking</a:t>
            </a:r>
            <a:endParaRPr lang="en-US" sz="1600" dirty="0"/>
          </a:p>
        </p:txBody>
      </p:sp>
      <p:sp>
        <p:nvSpPr>
          <p:cNvPr id="28" name="Shape 21"/>
          <p:cNvSpPr/>
          <p:nvPr/>
        </p:nvSpPr>
        <p:spPr>
          <a:xfrm>
            <a:off x="7818120" y="3776472"/>
            <a:ext cx="146304" cy="146304"/>
          </a:xfrm>
          <a:prstGeom prst="ellipse">
            <a:avLst/>
          </a:prstGeom>
          <a:solidFill>
            <a:srgbClr val="34A435"/>
          </a:solidFill>
          <a:ln/>
        </p:spPr>
      </p:sp>
      <p:sp>
        <p:nvSpPr>
          <p:cNvPr id="29" name="Text 22"/>
          <p:cNvSpPr/>
          <p:nvPr/>
        </p:nvSpPr>
        <p:spPr>
          <a:xfrm>
            <a:off x="8092440" y="370332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Retail</a:t>
            </a:r>
            <a:endParaRPr lang="en-US" sz="1600" dirty="0"/>
          </a:p>
        </p:txBody>
      </p:sp>
      <p:sp>
        <p:nvSpPr>
          <p:cNvPr id="30" name="Shape 23"/>
          <p:cNvSpPr/>
          <p:nvPr/>
        </p:nvSpPr>
        <p:spPr>
          <a:xfrm>
            <a:off x="7818120" y="4279392"/>
            <a:ext cx="146304" cy="146304"/>
          </a:xfrm>
          <a:prstGeom prst="ellipse">
            <a:avLst/>
          </a:prstGeom>
          <a:solidFill>
            <a:srgbClr val="34A435"/>
          </a:solidFill>
          <a:ln/>
        </p:spPr>
      </p:sp>
      <p:sp>
        <p:nvSpPr>
          <p:cNvPr id="31" name="Text 24"/>
          <p:cNvSpPr/>
          <p:nvPr/>
        </p:nvSpPr>
        <p:spPr>
          <a:xfrm>
            <a:off x="8092440" y="420624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Distribution</a:t>
            </a:r>
            <a:endParaRPr lang="en-US" sz="1600" dirty="0"/>
          </a:p>
        </p:txBody>
      </p:sp>
      <p:sp>
        <p:nvSpPr>
          <p:cNvPr id="32" name="Shape 25"/>
          <p:cNvSpPr/>
          <p:nvPr/>
        </p:nvSpPr>
        <p:spPr>
          <a:xfrm>
            <a:off x="7818120" y="4782312"/>
            <a:ext cx="146304" cy="146304"/>
          </a:xfrm>
          <a:prstGeom prst="ellipse">
            <a:avLst/>
          </a:prstGeom>
          <a:solidFill>
            <a:srgbClr val="34A435"/>
          </a:solidFill>
          <a:ln/>
        </p:spPr>
      </p:sp>
      <p:sp>
        <p:nvSpPr>
          <p:cNvPr id="33" name="Text 26"/>
          <p:cNvSpPr/>
          <p:nvPr/>
        </p:nvSpPr>
        <p:spPr>
          <a:xfrm>
            <a:off x="8092440" y="470916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Education</a:t>
            </a:r>
            <a:endParaRPr lang="en-US" sz="1600" dirty="0"/>
          </a:p>
        </p:txBody>
      </p:sp>
      <p:sp>
        <p:nvSpPr>
          <p:cNvPr id="34" name="Shape 27"/>
          <p:cNvSpPr/>
          <p:nvPr/>
        </p:nvSpPr>
        <p:spPr>
          <a:xfrm>
            <a:off x="11018520" y="6355080"/>
            <a:ext cx="1170432" cy="365760"/>
          </a:xfrm>
          <a:prstGeom prst="roundRect">
            <a:avLst>
              <a:gd name="adj" fmla="val 15000"/>
            </a:avLst>
          </a:prstGeom>
          <a:solidFill>
            <a:srgbClr val="005BF7"/>
          </a:solidFill>
          <a:ln/>
        </p:spPr>
      </p:sp>
      <p:sp>
        <p:nvSpPr>
          <p:cNvPr id="35" name="Text 28"/>
          <p:cNvSpPr/>
          <p:nvPr/>
        </p:nvSpPr>
        <p:spPr>
          <a:xfrm>
            <a:off x="11018520" y="6355080"/>
            <a:ext cx="11704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Ziora Solutions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Ziora Company Profile</dc:title>
  <dc:subject>Ziora Solutions company profile</dc:subject>
  <dc:creator>Ziora</dc:creator>
  <cp:lastModifiedBy>Ziora</cp:lastModifiedBy>
  <cp:revision>1</cp:revision>
  <dcterms:created xsi:type="dcterms:W3CDTF">2026-09-29T15:22:19Z</dcterms:created>
  <dcterms:modified xsi:type="dcterms:W3CDTF">2026-09-29T15:22:19Z</dcterms:modified>
</cp:coreProperties>
</file>